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86" r:id="rId5"/>
    <p:sldId id="287" r:id="rId6"/>
    <p:sldId id="288" r:id="rId7"/>
    <p:sldId id="289" r:id="rId8"/>
    <p:sldId id="259" r:id="rId9"/>
    <p:sldId id="260" r:id="rId10"/>
    <p:sldId id="281" r:id="rId11"/>
    <p:sldId id="266" r:id="rId12"/>
    <p:sldId id="261" r:id="rId13"/>
    <p:sldId id="262" r:id="rId14"/>
    <p:sldId id="295" r:id="rId15"/>
    <p:sldId id="270" r:id="rId16"/>
    <p:sldId id="263" r:id="rId17"/>
    <p:sldId id="264" r:id="rId18"/>
    <p:sldId id="267" r:id="rId19"/>
    <p:sldId id="269" r:id="rId20"/>
    <p:sldId id="294" r:id="rId21"/>
    <p:sldId id="290" r:id="rId22"/>
    <p:sldId id="291" r:id="rId23"/>
    <p:sldId id="293" r:id="rId24"/>
    <p:sldId id="292" r:id="rId25"/>
    <p:sldId id="271" r:id="rId26"/>
    <p:sldId id="272" r:id="rId27"/>
    <p:sldId id="274" r:id="rId28"/>
    <p:sldId id="282" r:id="rId29"/>
    <p:sldId id="277" r:id="rId30"/>
    <p:sldId id="276" r:id="rId31"/>
    <p:sldId id="278" r:id="rId32"/>
    <p:sldId id="273" r:id="rId33"/>
    <p:sldId id="280" r:id="rId34"/>
    <p:sldId id="275" r:id="rId35"/>
    <p:sldId id="283" r:id="rId36"/>
    <p:sldId id="279"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501" autoAdjust="0"/>
  </p:normalViewPr>
  <p:slideViewPr>
    <p:cSldViewPr>
      <p:cViewPr varScale="1">
        <p:scale>
          <a:sx n="71" d="100"/>
          <a:sy n="71" d="100"/>
        </p:scale>
        <p:origin x="-1356" y="-96"/>
      </p:cViewPr>
      <p:guideLst>
        <p:guide orient="horz" pos="2160"/>
        <p:guide pos="2880"/>
      </p:guideLst>
    </p:cSldViewPr>
  </p:slideViewPr>
  <p:notesTextViewPr>
    <p:cViewPr>
      <p:scale>
        <a:sx n="100" d="100"/>
        <a:sy n="100" d="100"/>
      </p:scale>
      <p:origin x="0" y="0"/>
    </p:cViewPr>
  </p:notesTextViewPr>
  <p:sorterViewPr>
    <p:cViewPr>
      <p:scale>
        <a:sx n="47" d="100"/>
        <a:sy n="47"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9554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16575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86940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94135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21065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823294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5396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7620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108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88735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2776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601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0606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9674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23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1/18/2018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64332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b/bc/Mytilus_with_byssus.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aturemappingfoundation.org/natmap/mollusks/glossar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Nephridiu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n.wikipedia.org/wiki/Spawn_(biolog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Ventricle_(heart)" TargetMode="External"/><Relationship Id="rId2" Type="http://schemas.openxmlformats.org/officeDocument/2006/relationships/hyperlink" Target="https://en.wikipedia.org/wiki/Atrium_(heart)" TargetMode="External"/><Relationship Id="rId1" Type="http://schemas.openxmlformats.org/officeDocument/2006/relationships/slideLayout" Target="../slideLayouts/slideLayout2.xml"/><Relationship Id="rId4" Type="http://schemas.openxmlformats.org/officeDocument/2006/relationships/hyperlink" Target="https://en.wikipedia.org/wiki/Aort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CLASS BIVALVIA</a:t>
            </a:r>
            <a:endParaRPr lang="en-US" dirty="0"/>
          </a:p>
        </p:txBody>
      </p:sp>
      <p:sp>
        <p:nvSpPr>
          <p:cNvPr id="3" name="Subtitle 2"/>
          <p:cNvSpPr>
            <a:spLocks noGrp="1"/>
          </p:cNvSpPr>
          <p:nvPr>
            <p:ph type="subTitle" idx="1"/>
          </p:nvPr>
        </p:nvSpPr>
        <p:spPr/>
        <p:txBody>
          <a:bodyPr/>
          <a:lstStyle/>
          <a:p>
            <a:r>
              <a:rPr lang="en-US" dirty="0" smtClean="0"/>
              <a:t>                       DR AATHIRA V NAIR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Valve </a:t>
            </a:r>
            <a:r>
              <a:rPr lang="en-US" sz="2400" dirty="0">
                <a:latin typeface="Arial" panose="020B0604020202020204" pitchFamily="34" charset="0"/>
                <a:cs typeface="Arial" panose="020B0604020202020204" pitchFamily="34" charset="0"/>
                <a:sym typeface="Wingdings" pitchFamily="2" charset="2"/>
              </a:rPr>
              <a:t> joined together along one edge by a flexible ligament</a:t>
            </a:r>
            <a:r>
              <a:rPr lang="en-US" sz="2400" dirty="0" smtClean="0">
                <a:latin typeface="Arial" panose="020B0604020202020204" pitchFamily="34" charset="0"/>
                <a:cs typeface="Arial" panose="020B0604020202020204" pitchFamily="34" charset="0"/>
                <a:sym typeface="Wingdings" pitchFamily="2" charset="2"/>
              </a:rPr>
              <a:t>;</a:t>
            </a:r>
          </a:p>
          <a:p>
            <a:endParaRPr lang="en-US" sz="2400" dirty="0">
              <a:latin typeface="Arial" panose="020B0604020202020204" pitchFamily="34" charset="0"/>
              <a:cs typeface="Arial" panose="020B0604020202020204" pitchFamily="34" charset="0"/>
              <a:sym typeface="Wingdings" pitchFamily="2" charset="2"/>
            </a:endParaRPr>
          </a:p>
          <a:p>
            <a:r>
              <a:rPr lang="en-US" sz="2400" dirty="0" smtClean="0">
                <a:latin typeface="Arial" panose="020B0604020202020204" pitchFamily="34" charset="0"/>
                <a:cs typeface="Arial" panose="020B0604020202020204" pitchFamily="34" charset="0"/>
                <a:sym typeface="Wingdings" pitchFamily="2" charset="2"/>
              </a:rPr>
              <a:t>(</a:t>
            </a:r>
            <a:r>
              <a:rPr lang="en-US" sz="2400" dirty="0">
                <a:latin typeface="Arial" panose="020B0604020202020204" pitchFamily="34" charset="0"/>
                <a:cs typeface="Arial" panose="020B0604020202020204" pitchFamily="34" charset="0"/>
                <a:sym typeface="Wingdings" pitchFamily="2" charset="2"/>
              </a:rPr>
              <a:t>HINGE ACTION) for opening and closing of the shell without detaching the valves. </a:t>
            </a:r>
          </a:p>
          <a:p>
            <a:endParaRPr lang="en-US" sz="2400" dirty="0"/>
          </a:p>
        </p:txBody>
      </p:sp>
    </p:spTree>
    <p:extLst>
      <p:ext uri="{BB962C8B-B14F-4D97-AF65-F5344CB8AC3E}">
        <p14:creationId xmlns:p14="http://schemas.microsoft.com/office/powerpoint/2010/main" xmlns="" val="2524471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Tx/>
              <a:buChar char="-"/>
            </a:pPr>
            <a:r>
              <a:rPr lang="en-US" sz="2400" dirty="0" smtClean="0">
                <a:latin typeface="Arial" panose="020B0604020202020204" pitchFamily="34" charset="0"/>
                <a:cs typeface="Arial" panose="020B0604020202020204" pitchFamily="34" charset="0"/>
              </a:rPr>
              <a:t>The soft body is enclosed within two hard calcareous, saucer-like valves.</a:t>
            </a:r>
          </a:p>
          <a:p>
            <a:pPr>
              <a:buFontTx/>
              <a:buChar char="-"/>
            </a:pPr>
            <a:endParaRPr lang="en-US" sz="2400" dirty="0" smtClean="0">
              <a:latin typeface="Arial" panose="020B0604020202020204" pitchFamily="34" charset="0"/>
              <a:cs typeface="Arial" panose="020B0604020202020204" pitchFamily="34" charset="0"/>
            </a:endParaRPr>
          </a:p>
          <a:p>
            <a:pPr>
              <a:buFontTx/>
              <a:buChar char="-"/>
            </a:pPr>
            <a:r>
              <a:rPr lang="en-US" sz="2400" dirty="0" smtClean="0">
                <a:latin typeface="Arial" panose="020B0604020202020204" pitchFamily="34" charset="0"/>
                <a:cs typeface="Arial" panose="020B0604020202020204" pitchFamily="34" charset="0"/>
              </a:rPr>
              <a:t>They have no head.</a:t>
            </a:r>
          </a:p>
          <a:p>
            <a:pPr>
              <a:buNone/>
            </a:pP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799" cy="5638800"/>
          </a:xfrm>
        </p:spPr>
        <p:txBody>
          <a:bodyPr/>
          <a:lstStyle/>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body of bivalves is laterally compressed (flattened sideways) and consists of 2 hinged valves that are mirror images of one another</a:t>
            </a:r>
          </a:p>
          <a:p>
            <a:pPr>
              <a:buFont typeface="Arial" charset="0"/>
              <a:buNone/>
            </a:pPr>
            <a:endParaRPr lang="en-US" sz="2400" dirty="0" smtClean="0">
              <a:latin typeface="Arial" panose="020B0604020202020204" pitchFamily="34" charset="0"/>
              <a:cs typeface="Arial" panose="020B0604020202020204" pitchFamily="34" charset="0"/>
            </a:endParaRPr>
          </a:p>
          <a:p>
            <a:pPr marL="0" indent="0">
              <a:buNone/>
            </a:pPr>
            <a:r>
              <a:rPr lang="en-US" dirty="0" smtClean="0"/>
              <a:t>                                              </a:t>
            </a:r>
            <a:endParaRPr lang="en-US" dirty="0"/>
          </a:p>
        </p:txBody>
      </p:sp>
      <p:pic>
        <p:nvPicPr>
          <p:cNvPr id="4" name="Picture 2" descr="E:\Images\cas24166_chp07\color_art\cas24166_07_23.jpg"/>
          <p:cNvPicPr>
            <a:picLocks noChangeAspect="1" noChangeArrowheads="1"/>
          </p:cNvPicPr>
          <p:nvPr/>
        </p:nvPicPr>
        <p:blipFill>
          <a:blip r:embed="rId2" cstate="print"/>
          <a:srcRect t="4288" r="34241" b="53806"/>
          <a:stretch>
            <a:fillRect/>
          </a:stretch>
        </p:blipFill>
        <p:spPr bwMode="auto">
          <a:xfrm>
            <a:off x="609600" y="3352800"/>
            <a:ext cx="3817938" cy="2667000"/>
          </a:xfrm>
          <a:prstGeom prst="rect">
            <a:avLst/>
          </a:prstGeom>
          <a:noFill/>
          <a:ln w="9525">
            <a:noFill/>
            <a:miter lim="800000"/>
            <a:headEnd/>
            <a:tailEnd/>
          </a:ln>
        </p:spPr>
      </p:pic>
      <p:pic>
        <p:nvPicPr>
          <p:cNvPr id="5" name="Picture 2" descr="E:\Images\cas24166_chp07\color_art\cas24166_07_23.jpg"/>
          <p:cNvPicPr>
            <a:picLocks noChangeAspect="1" noChangeArrowheads="1"/>
          </p:cNvPicPr>
          <p:nvPr/>
        </p:nvPicPr>
        <p:blipFill>
          <a:blip r:embed="rId2" cstate="print"/>
          <a:srcRect t="51447" r="52367" b="2144"/>
          <a:stretch>
            <a:fillRect/>
          </a:stretch>
        </p:blipFill>
        <p:spPr bwMode="auto">
          <a:xfrm>
            <a:off x="5486400" y="3200400"/>
            <a:ext cx="249713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a:bodyPr>
          <a:lstStyle/>
          <a:p>
            <a:endParaRPr lang="en-US" sz="2400" dirty="0" smtClean="0"/>
          </a:p>
          <a:p>
            <a:endParaRPr lang="en-US" sz="2400" dirty="0"/>
          </a:p>
          <a:p>
            <a:r>
              <a:rPr lang="en-US" sz="2400" dirty="0" smtClean="0">
                <a:latin typeface="Arial" panose="020B0604020202020204" pitchFamily="34" charset="0"/>
                <a:cs typeface="Arial" panose="020B0604020202020204" pitchFamily="34" charset="0"/>
              </a:rPr>
              <a:t>In bivalves, the mantle (contains gills) forms a thin membrane that lines the inside surface of the shell.</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This creates a mantle cavity (where gas exchange takes place), within which the entire body of the bivalve lies.</a:t>
            </a:r>
          </a:p>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Strong muscles, the </a:t>
            </a:r>
            <a:r>
              <a:rPr lang="en-US" sz="2400" b="1" dirty="0" smtClean="0">
                <a:latin typeface="Arial" panose="020B0604020202020204" pitchFamily="34" charset="0"/>
                <a:cs typeface="Arial" panose="020B0604020202020204" pitchFamily="34" charset="0"/>
              </a:rPr>
              <a:t>adductor muscles</a:t>
            </a:r>
            <a:r>
              <a:rPr lang="en-US" sz="2400" dirty="0" smtClean="0">
                <a:latin typeface="Arial" panose="020B0604020202020204" pitchFamily="34" charset="0"/>
                <a:cs typeface="Arial" panose="020B0604020202020204" pitchFamily="34" charset="0"/>
              </a:rPr>
              <a:t>, are used to close the </a:t>
            </a:r>
            <a:r>
              <a:rPr lang="en-US" sz="2400" dirty="0" smtClean="0">
                <a:latin typeface="Arial" panose="020B0604020202020204" pitchFamily="34" charset="0"/>
                <a:cs typeface="Arial" panose="020B0604020202020204" pitchFamily="34" charset="0"/>
              </a:rPr>
              <a:t>valves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Filter feeders; mostly they eat </a:t>
            </a:r>
            <a:r>
              <a:rPr lang="en-US" sz="2400" dirty="0" err="1" smtClean="0">
                <a:latin typeface="Arial" panose="020B0604020202020204" pitchFamily="34" charset="0"/>
                <a:cs typeface="Arial" panose="020B0604020202020204" pitchFamily="34" charset="0"/>
              </a:rPr>
              <a:t>protozoans</a:t>
            </a:r>
            <a:r>
              <a:rPr lang="en-US" sz="2400" dirty="0" smtClean="0">
                <a:latin typeface="Arial" panose="020B0604020202020204" pitchFamily="34" charset="0"/>
                <a:cs typeface="Arial" panose="020B0604020202020204" pitchFamily="34" charset="0"/>
              </a:rPr>
              <a:t>, algae, </a:t>
            </a:r>
            <a:r>
              <a:rPr lang="en-US" sz="2400" dirty="0" err="1" smtClean="0">
                <a:latin typeface="Arial" panose="020B0604020202020204" pitchFamily="34" charset="0"/>
                <a:cs typeface="Arial" panose="020B0604020202020204" pitchFamily="34" charset="0"/>
              </a:rPr>
              <a:t>diatom,eggs</a:t>
            </a:r>
            <a:r>
              <a:rPr lang="en-US" sz="2400" dirty="0" smtClean="0">
                <a:latin typeface="Arial" panose="020B0604020202020204" pitchFamily="34" charset="0"/>
                <a:cs typeface="Arial" panose="020B0604020202020204" pitchFamily="34" charset="0"/>
              </a:rPr>
              <a:t>, larvae and spores of </a:t>
            </a:r>
            <a:r>
              <a:rPr lang="en-US" sz="2400" dirty="0" err="1" smtClean="0">
                <a:latin typeface="Arial" panose="020B0604020202020204" pitchFamily="34" charset="0"/>
                <a:cs typeface="Arial" panose="020B0604020202020204" pitchFamily="34" charset="0"/>
              </a:rPr>
              <a:t>algae.Few</a:t>
            </a:r>
            <a:r>
              <a:rPr lang="en-US" sz="2400" dirty="0" smtClean="0">
                <a:latin typeface="Arial" panose="020B0604020202020204" pitchFamily="34" charset="0"/>
                <a:cs typeface="Arial" panose="020B0604020202020204" pitchFamily="34" charset="0"/>
              </a:rPr>
              <a:t> are scavengers and few carnivores.</a:t>
            </a: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609600"/>
            <a:ext cx="7049185" cy="5867400"/>
          </a:xfrm>
        </p:spPr>
        <p:txBody>
          <a:bodyPr>
            <a:normAutofit/>
          </a:bodyPr>
          <a:lstStyle/>
          <a:p>
            <a:r>
              <a:rPr lang="en-US" sz="2400" dirty="0" smtClean="0">
                <a:latin typeface="Arial" pitchFamily="34" charset="0"/>
                <a:cs typeface="Arial" pitchFamily="34" charset="0"/>
              </a:rPr>
              <a:t>THREAT : </a:t>
            </a:r>
          </a:p>
          <a:p>
            <a:pPr>
              <a:buNone/>
            </a:pPr>
            <a:r>
              <a:rPr lang="en-US" sz="2400" dirty="0" smtClean="0">
                <a:latin typeface="Arial" pitchFamily="34" charset="0"/>
                <a:cs typeface="Arial" pitchFamily="34" charset="0"/>
              </a:rPr>
              <a:t> </a:t>
            </a:r>
            <a:r>
              <a:rPr lang="en-US" sz="2400" dirty="0" smtClean="0">
                <a:latin typeface="Arial" pitchFamily="34" charset="0"/>
                <a:cs typeface="Arial" pitchFamily="34" charset="0"/>
              </a:rPr>
              <a:t>     Starfish, crab, Whelk, Birds</a:t>
            </a:r>
          </a:p>
          <a:p>
            <a:pPr>
              <a:buFont typeface="Wingdings"/>
              <a:buChar char="à"/>
            </a:pPr>
            <a:r>
              <a:rPr lang="en-US" sz="2400" dirty="0" smtClean="0">
                <a:latin typeface="Arial" pitchFamily="34" charset="0"/>
                <a:cs typeface="Arial" pitchFamily="34" charset="0"/>
                <a:sym typeface="Wingdings" pitchFamily="2" charset="2"/>
              </a:rPr>
              <a:t>How Bivalves Attack:</a:t>
            </a:r>
          </a:p>
          <a:p>
            <a:pPr>
              <a:buNone/>
            </a:pPr>
            <a:r>
              <a:rPr lang="en-US" sz="2400" dirty="0" smtClean="0">
                <a:latin typeface="Arial" pitchFamily="34" charset="0"/>
                <a:cs typeface="Arial" pitchFamily="34" charset="0"/>
                <a:sym typeface="Wingdings" pitchFamily="2" charset="2"/>
              </a:rPr>
              <a:t> </a:t>
            </a:r>
            <a:r>
              <a:rPr lang="en-US" sz="2400" dirty="0" smtClean="0">
                <a:latin typeface="Arial" pitchFamily="34" charset="0"/>
                <a:cs typeface="Arial" pitchFamily="34" charset="0"/>
                <a:sym typeface="Wingdings" pitchFamily="2" charset="2"/>
              </a:rPr>
              <a:t>       capture prey in the sudden in rush of water into the mantle cavity.</a:t>
            </a:r>
          </a:p>
          <a:p>
            <a:pPr>
              <a:buFont typeface="Wingdings"/>
              <a:buChar char="à"/>
            </a:pPr>
            <a:r>
              <a:rPr lang="en-US" sz="2400" dirty="0" err="1" smtClean="0">
                <a:latin typeface="Arial" pitchFamily="34" charset="0"/>
                <a:cs typeface="Arial" pitchFamily="34" charset="0"/>
                <a:sym typeface="Wingdings" pitchFamily="2" charset="2"/>
              </a:rPr>
              <a:t>Defence</a:t>
            </a:r>
            <a:r>
              <a:rPr lang="en-US" sz="2400" dirty="0" smtClean="0">
                <a:latin typeface="Arial" pitchFamily="34" charset="0"/>
                <a:cs typeface="Arial" pitchFamily="34" charset="0"/>
                <a:sym typeface="Wingdings" pitchFamily="2" charset="2"/>
              </a:rPr>
              <a:t> mechanism:</a:t>
            </a:r>
          </a:p>
          <a:p>
            <a:pPr>
              <a:buNone/>
            </a:pPr>
            <a:r>
              <a:rPr lang="en-US" sz="2400" dirty="0" smtClean="0">
                <a:latin typeface="Arial" pitchFamily="34" charset="0"/>
                <a:cs typeface="Arial" pitchFamily="34" charset="0"/>
                <a:sym typeface="Wingdings" pitchFamily="2" charset="2"/>
              </a:rPr>
              <a:t> </a:t>
            </a:r>
            <a:r>
              <a:rPr lang="en-US" sz="2400" dirty="0" smtClean="0">
                <a:latin typeface="Arial" pitchFamily="34" charset="0"/>
                <a:cs typeface="Arial" pitchFamily="34" charset="0"/>
                <a:sym typeface="Wingdings" pitchFamily="2" charset="2"/>
              </a:rPr>
              <a:t>  - Retreat</a:t>
            </a:r>
          </a:p>
          <a:p>
            <a:pPr>
              <a:buNone/>
            </a:pPr>
            <a:r>
              <a:rPr lang="en-US" sz="2400" dirty="0" smtClean="0">
                <a:latin typeface="Arial" pitchFamily="34" charset="0"/>
                <a:cs typeface="Arial" pitchFamily="34" charset="0"/>
                <a:sym typeface="Wingdings" pitchFamily="2" charset="2"/>
              </a:rPr>
              <a:t> </a:t>
            </a:r>
            <a:r>
              <a:rPr lang="en-US" sz="2400" dirty="0" smtClean="0">
                <a:latin typeface="Arial" pitchFamily="34" charset="0"/>
                <a:cs typeface="Arial" pitchFamily="34" charset="0"/>
                <a:sym typeface="Wingdings" pitchFamily="2" charset="2"/>
              </a:rPr>
              <a:t>  - Detached</a:t>
            </a:r>
          </a:p>
          <a:p>
            <a:pPr>
              <a:buNone/>
            </a:pPr>
            <a:r>
              <a:rPr lang="en-US" sz="2400" dirty="0" smtClean="0">
                <a:latin typeface="Arial" pitchFamily="34" charset="0"/>
                <a:cs typeface="Arial" pitchFamily="34" charset="0"/>
                <a:sym typeface="Wingdings" pitchFamily="2" charset="2"/>
              </a:rPr>
              <a:t> </a:t>
            </a:r>
            <a:r>
              <a:rPr lang="en-US" sz="2400" dirty="0" smtClean="0">
                <a:latin typeface="Arial" pitchFamily="34" charset="0"/>
                <a:cs typeface="Arial" pitchFamily="34" charset="0"/>
                <a:sym typeface="Wingdings" pitchFamily="2" charset="2"/>
              </a:rPr>
              <a:t>  </a:t>
            </a:r>
            <a:endParaRPr lang="en-US" sz="24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0"/>
            <a:ext cx="6591985" cy="5943600"/>
          </a:xfrm>
        </p:spPr>
        <p:txBody>
          <a:bodyPr/>
          <a:lstStyle/>
          <a:p>
            <a:r>
              <a:rPr lang="en-US" sz="2400" dirty="0">
                <a:latin typeface="Arial" panose="020B0604020202020204" pitchFamily="34" charset="0"/>
                <a:cs typeface="Arial" panose="020B0604020202020204" pitchFamily="34" charset="0"/>
              </a:rPr>
              <a:t>Two siphons, an incurrent and an </a:t>
            </a:r>
            <a:r>
              <a:rPr lang="en-US" sz="2400" dirty="0" err="1">
                <a:latin typeface="Arial" panose="020B0604020202020204" pitchFamily="34" charset="0"/>
                <a:cs typeface="Arial" panose="020B0604020202020204" pitchFamily="34" charset="0"/>
              </a:rPr>
              <a:t>excurrent</a:t>
            </a:r>
            <a:r>
              <a:rPr lang="en-US" sz="2400" dirty="0">
                <a:latin typeface="Arial" panose="020B0604020202020204" pitchFamily="34" charset="0"/>
                <a:cs typeface="Arial" panose="020B0604020202020204" pitchFamily="34" charset="0"/>
              </a:rPr>
              <a:t> siphon, draw water into and out of the mantle cavity, respectively</a:t>
            </a:r>
          </a:p>
          <a:p>
            <a:r>
              <a:rPr lang="en-US" sz="2400" dirty="0">
                <a:latin typeface="Arial" panose="020B0604020202020204" pitchFamily="34" charset="0"/>
                <a:cs typeface="Arial" panose="020B0604020202020204" pitchFamily="34" charset="0"/>
              </a:rPr>
              <a:t>Since many clams burrow into the sediment, these siphons allow the clam to feed and breathe</a:t>
            </a:r>
          </a:p>
          <a:p>
            <a:endParaRPr lang="en-US" sz="2400" dirty="0">
              <a:latin typeface="Arial" panose="020B0604020202020204" pitchFamily="34" charset="0"/>
              <a:cs typeface="Arial" panose="020B0604020202020204" pitchFamily="34" charset="0"/>
            </a:endParaRPr>
          </a:p>
          <a:p>
            <a:pPr>
              <a:buNone/>
            </a:pPr>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67000" y="3886200"/>
            <a:ext cx="4953000" cy="2253622"/>
          </a:xfrm>
          <a:prstGeom prst="rect">
            <a:avLst/>
          </a:prstGeom>
        </p:spPr>
      </p:pic>
    </p:spTree>
    <p:extLst>
      <p:ext uri="{BB962C8B-B14F-4D97-AF65-F5344CB8AC3E}">
        <p14:creationId xmlns:p14="http://schemas.microsoft.com/office/powerpoint/2010/main" xmlns="" val="332581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defRPr/>
            </a:pPr>
            <a:endParaRPr lang="en-US" dirty="0" smtClean="0"/>
          </a:p>
          <a:p>
            <a:pPr>
              <a:defRPr/>
            </a:pPr>
            <a:endParaRPr lang="en-US" dirty="0"/>
          </a:p>
          <a:p>
            <a:pPr>
              <a:defRPr/>
            </a:pPr>
            <a:r>
              <a:rPr lang="en-US" sz="2400" dirty="0" smtClean="0">
                <a:latin typeface="Arial" panose="020B0604020202020204" pitchFamily="34" charset="0"/>
                <a:cs typeface="Arial" panose="020B0604020202020204" pitchFamily="34" charset="0"/>
              </a:rPr>
              <a:t>Not all bivalves are burrowers; mussels secrete strong </a:t>
            </a:r>
            <a:r>
              <a:rPr lang="en-US" sz="2400" b="1" dirty="0" err="1" smtClean="0">
                <a:latin typeface="Arial" panose="020B0604020202020204" pitchFamily="34" charset="0"/>
                <a:cs typeface="Arial" panose="020B0604020202020204" pitchFamily="34" charset="0"/>
              </a:rPr>
              <a:t>byssal</a:t>
            </a:r>
            <a:r>
              <a:rPr lang="en-US" sz="2400" b="1" dirty="0" smtClean="0">
                <a:latin typeface="Arial" panose="020B0604020202020204" pitchFamily="34" charset="0"/>
                <a:cs typeface="Arial" panose="020B0604020202020204" pitchFamily="34" charset="0"/>
              </a:rPr>
              <a:t> threads</a:t>
            </a:r>
            <a:r>
              <a:rPr lang="en-US" sz="2400" dirty="0" smtClean="0">
                <a:latin typeface="Arial" panose="020B0604020202020204" pitchFamily="34" charset="0"/>
                <a:cs typeface="Arial" panose="020B0604020202020204" pitchFamily="34" charset="0"/>
              </a:rPr>
              <a:t> to attach to rocks and other surfaces</a:t>
            </a:r>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p:txBody>
      </p:sp>
      <p:pic>
        <p:nvPicPr>
          <p:cNvPr id="4" name="Picture 10" descr="File:Mytilus with byssus.jpg">
            <a:hlinkClick r:id="rId2"/>
          </p:cNvPr>
          <p:cNvPicPr>
            <a:picLocks noChangeAspect="1" noChangeArrowheads="1"/>
          </p:cNvPicPr>
          <p:nvPr/>
        </p:nvPicPr>
        <p:blipFill>
          <a:blip r:embed="rId3" cstate="print"/>
          <a:srcRect l="15788" t="6316" r="12633" b="10526"/>
          <a:stretch>
            <a:fillRect/>
          </a:stretch>
        </p:blipFill>
        <p:spPr bwMode="auto">
          <a:xfrm>
            <a:off x="2514600" y="2057400"/>
            <a:ext cx="4876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sz="2400" dirty="0" smtClean="0">
                <a:latin typeface="Arial" panose="020B0604020202020204" pitchFamily="34" charset="0"/>
                <a:cs typeface="Arial" panose="020B0604020202020204" pitchFamily="34" charset="0"/>
              </a:rPr>
              <a:t>Oysters cement themselves to hard substances including other oysters</a:t>
            </a:r>
          </a:p>
          <a:p>
            <a:pPr marL="0" indent="0">
              <a:buNone/>
              <a:defRPr/>
            </a:pPr>
            <a:endParaRPr lang="en-US" sz="2400" dirty="0" smtClean="0">
              <a:latin typeface="Arial" panose="020B0604020202020204" pitchFamily="34" charset="0"/>
              <a:cs typeface="Arial" panose="020B0604020202020204" pitchFamily="34" charset="0"/>
            </a:endParaRPr>
          </a:p>
          <a:p>
            <a:pPr>
              <a:defRPr/>
            </a:pPr>
            <a:r>
              <a:rPr lang="en-US" sz="2400" dirty="0" smtClean="0">
                <a:latin typeface="Arial" panose="020B0604020202020204" pitchFamily="34" charset="0"/>
                <a:cs typeface="Arial" panose="020B0604020202020204" pitchFamily="34" charset="0"/>
              </a:rPr>
              <a:t>Scallops are </a:t>
            </a:r>
            <a:r>
              <a:rPr lang="en-US" sz="2400" i="1" dirty="0" smtClean="0">
                <a:latin typeface="Arial" panose="020B0604020202020204" pitchFamily="34" charset="0"/>
                <a:cs typeface="Arial" panose="020B0604020202020204" pitchFamily="34" charset="0"/>
              </a:rPr>
              <a:t>unattached</a:t>
            </a:r>
            <a:r>
              <a:rPr lang="en-US" sz="2400" dirty="0" smtClean="0">
                <a:latin typeface="Arial" panose="020B0604020202020204" pitchFamily="34" charset="0"/>
                <a:cs typeface="Arial" panose="020B0604020202020204" pitchFamily="34" charset="0"/>
              </a:rPr>
              <a:t> and can swim for short distances by rapidly  ejecting water from the mantle  cavity and flapping their valves</a:t>
            </a:r>
          </a:p>
          <a:p>
            <a:pPr>
              <a:buNone/>
              <a:defRPr/>
            </a:pP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762000"/>
            <a:ext cx="6591985" cy="5149222"/>
          </a:xfrm>
        </p:spPr>
        <p:txBody>
          <a:bodyPr>
            <a:normAutofit/>
          </a:bodyPr>
          <a:lstStyle/>
          <a:p>
            <a:r>
              <a:rPr lang="en-US" sz="2400" dirty="0" smtClean="0">
                <a:latin typeface="Arial" panose="020B0604020202020204" pitchFamily="34" charset="0"/>
                <a:cs typeface="Arial" panose="020B0604020202020204" pitchFamily="34" charset="0"/>
              </a:rPr>
              <a:t>CHARACTERISTICS:</a:t>
            </a:r>
          </a:p>
          <a:p>
            <a:pPr>
              <a:buNone/>
            </a:pPr>
            <a:r>
              <a:rPr lang="en-US" sz="2400" dirty="0" smtClean="0">
                <a:latin typeface="Arial" panose="020B0604020202020204" pitchFamily="34" charset="0"/>
                <a:cs typeface="Arial" panose="020B0604020202020204" pitchFamily="34" charset="0"/>
              </a:rPr>
              <a:t>     - To feed they use </a:t>
            </a:r>
            <a:r>
              <a:rPr lang="en-US" sz="2400" b="1" dirty="0" smtClean="0">
                <a:latin typeface="Arial" panose="020B0604020202020204" pitchFamily="34" charset="0"/>
                <a:cs typeface="Arial" panose="020B0604020202020204" pitchFamily="34" charset="0"/>
              </a:rPr>
              <a:t>siphons</a:t>
            </a:r>
            <a:r>
              <a:rPr lang="en-US" sz="2400" dirty="0" smtClean="0">
                <a:latin typeface="Arial" panose="020B0604020202020204" pitchFamily="34" charset="0"/>
                <a:cs typeface="Arial" panose="020B0604020202020204" pitchFamily="34" charset="0"/>
              </a:rPr>
              <a:t>.</a:t>
            </a:r>
          </a:p>
          <a:p>
            <a:pPr>
              <a:buNone/>
            </a:pPr>
            <a:endParaRPr lang="en-US" sz="2400" dirty="0" smtClean="0">
              <a:latin typeface="Arial" panose="020B0604020202020204" pitchFamily="34" charset="0"/>
              <a:cs typeface="Arial" panose="020B0604020202020204" pitchFamily="34" charset="0"/>
            </a:endParaRPr>
          </a:p>
          <a:p>
            <a:pPr>
              <a:buNone/>
            </a:pPr>
            <a:r>
              <a:rPr lang="en-US" sz="2400" dirty="0" smtClean="0">
                <a:latin typeface="Arial" panose="020B0604020202020204" pitchFamily="34" charset="0"/>
                <a:cs typeface="Arial" panose="020B0604020202020204" pitchFamily="34" charset="0"/>
              </a:rPr>
              <a:t>     - One siphon will carry water to the internal cavity and is known as the </a:t>
            </a:r>
            <a:r>
              <a:rPr lang="en-US" sz="2400" b="1" dirty="0" smtClean="0">
                <a:latin typeface="Arial" panose="020B0604020202020204" pitchFamily="34" charset="0"/>
                <a:cs typeface="Arial" panose="020B0604020202020204" pitchFamily="34" charset="0"/>
              </a:rPr>
              <a:t>inhalant siphon</a:t>
            </a:r>
            <a:r>
              <a:rPr lang="en-US" sz="2400" dirty="0" smtClean="0">
                <a:latin typeface="Arial" panose="020B0604020202020204" pitchFamily="34" charset="0"/>
                <a:cs typeface="Arial" panose="020B0604020202020204" pitchFamily="34" charset="0"/>
              </a:rPr>
              <a:t>, the other takes water away from the internal cavity and is known as the </a:t>
            </a:r>
            <a:r>
              <a:rPr lang="en-US" sz="2400" b="1" dirty="0" smtClean="0">
                <a:latin typeface="Arial" panose="020B0604020202020204" pitchFamily="34" charset="0"/>
                <a:cs typeface="Arial" panose="020B0604020202020204" pitchFamily="34" charset="0"/>
              </a:rPr>
              <a:t>exhalant siphon</a:t>
            </a:r>
            <a:r>
              <a:rPr lang="en-US" sz="2400" dirty="0" smtClean="0">
                <a:latin typeface="Arial" panose="020B0604020202020204" pitchFamily="34" charset="0"/>
                <a:cs typeface="Arial" panose="020B0604020202020204" pitchFamily="34" charset="0"/>
              </a:rPr>
              <a:t>.</a:t>
            </a:r>
          </a:p>
          <a:p>
            <a:pPr>
              <a:buNone/>
            </a:pPr>
            <a:endParaRPr lang="en-US" sz="2400" dirty="0" smtClean="0">
              <a:latin typeface="Arial" panose="020B0604020202020204" pitchFamily="34" charset="0"/>
              <a:cs typeface="Arial" panose="020B0604020202020204" pitchFamily="34" charset="0"/>
            </a:endParaRPr>
          </a:p>
          <a:p>
            <a:pPr>
              <a:buNone/>
            </a:pPr>
            <a:r>
              <a:rPr lang="en-US" sz="2400" dirty="0" smtClean="0">
                <a:latin typeface="Arial" panose="020B0604020202020204" pitchFamily="34" charset="0"/>
                <a:cs typeface="Arial" panose="020B0604020202020204" pitchFamily="34" charset="0"/>
              </a:rPr>
              <a:t>     - In certain cases these siphons can become fused, but the water in the two tubes still remains separate</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r>
              <a:rPr lang="en-US" dirty="0" smtClean="0"/>
              <a:t>      </a:t>
            </a:r>
          </a:p>
          <a:p>
            <a:pPr>
              <a:buNone/>
            </a:pPr>
            <a:endParaRPr lang="en-US" dirty="0"/>
          </a:p>
          <a:p>
            <a:pPr>
              <a:buNone/>
            </a:pPr>
            <a:endParaRPr lang="en-US" dirty="0" smtClean="0"/>
          </a:p>
          <a:p>
            <a:pPr>
              <a:buNone/>
            </a:pPr>
            <a:r>
              <a:rPr lang="en-US" dirty="0"/>
              <a:t> </a:t>
            </a:r>
            <a:r>
              <a:rPr lang="en-US" dirty="0" smtClean="0"/>
              <a:t>      - </a:t>
            </a:r>
            <a:r>
              <a:rPr lang="en-US" sz="2400" dirty="0" smtClean="0">
                <a:latin typeface="Arial" panose="020B0604020202020204" pitchFamily="34" charset="0"/>
                <a:cs typeface="Arial" panose="020B0604020202020204" pitchFamily="34" charset="0"/>
              </a:rPr>
              <a:t>The stomach is connected to the mouth by a short esophagus. </a:t>
            </a:r>
          </a:p>
          <a:p>
            <a:pPr>
              <a:buNone/>
            </a:pPr>
            <a:r>
              <a:rPr lang="en-US" sz="2400" dirty="0" smtClean="0">
                <a:latin typeface="Arial" panose="020B0604020202020204" pitchFamily="34" charset="0"/>
                <a:cs typeface="Arial" panose="020B0604020202020204" pitchFamily="34" charset="0"/>
              </a:rPr>
              <a:t>       </a:t>
            </a:r>
          </a:p>
          <a:p>
            <a:pPr>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Unlike other mollusks there is no </a:t>
            </a:r>
            <a:r>
              <a:rPr lang="en-US" sz="2400" dirty="0" smtClean="0">
                <a:solidFill>
                  <a:schemeClr val="tx1">
                    <a:lumMod val="85000"/>
                    <a:lumOff val="15000"/>
                  </a:schemeClr>
                </a:solidFill>
                <a:latin typeface="Arial" panose="020B0604020202020204" pitchFamily="34" charset="0"/>
                <a:cs typeface="Arial" panose="020B0604020202020204" pitchFamily="34" charset="0"/>
                <a:hlinkClick r:id="rId2"/>
              </a:rPr>
              <a:t>radula</a:t>
            </a:r>
            <a:r>
              <a:rPr lang="en-US" sz="2400" dirty="0" smtClean="0">
                <a:solidFill>
                  <a:schemeClr val="tx1">
                    <a:lumMod val="85000"/>
                    <a:lumOff val="15000"/>
                  </a:schemeClr>
                </a:solidFill>
                <a:latin typeface="Arial" panose="020B0604020202020204" pitchFamily="34" charset="0"/>
                <a:cs typeface="Arial" panose="020B0604020202020204" pitchFamily="34" charset="0"/>
              </a:rPr>
              <a:t>(tongue like feeding structure)</a:t>
            </a:r>
            <a:endParaRPr lang="en-US" sz="2400" dirty="0" smtClean="0">
              <a:latin typeface="Arial" panose="020B0604020202020204" pitchFamily="34" charset="0"/>
              <a:cs typeface="Arial" panose="020B0604020202020204" pitchFamily="34" charset="0"/>
            </a:endParaRPr>
          </a:p>
          <a:p>
            <a:pPr>
              <a:buNone/>
            </a:pPr>
            <a:r>
              <a:rPr lang="en-US" sz="2400" dirty="0" smtClean="0">
                <a:latin typeface="Arial" panose="020B0604020202020204" pitchFamily="34" charset="0"/>
                <a:cs typeface="Arial" panose="020B0604020202020204" pitchFamily="34" charset="0"/>
              </a:rPr>
              <a:t>      </a:t>
            </a:r>
          </a:p>
          <a:p>
            <a:pPr>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Rarely </a:t>
            </a:r>
            <a:r>
              <a:rPr lang="en-US" sz="2400" dirty="0" smtClean="0">
                <a:latin typeface="Arial" panose="020B0604020202020204" pitchFamily="34" charset="0"/>
                <a:cs typeface="Arial" panose="020B0604020202020204" pitchFamily="34" charset="0"/>
                <a:hlinkClick r:id="rId2"/>
              </a:rPr>
              <a:t>hermaphroditic</a:t>
            </a:r>
            <a:r>
              <a:rPr lang="en-US" sz="2400" dirty="0" smtClean="0">
                <a:latin typeface="Arial" panose="020B0604020202020204" pitchFamily="34" charset="0"/>
                <a:cs typeface="Arial" panose="020B0604020202020204" pitchFamily="34" charset="0"/>
              </a:rPr>
              <a:t>. Fertilization occurs in the open water or in the </a:t>
            </a:r>
            <a:r>
              <a:rPr lang="en-US" sz="2400" dirty="0" smtClean="0">
                <a:latin typeface="Arial" panose="020B0604020202020204" pitchFamily="34" charset="0"/>
                <a:cs typeface="Arial" panose="020B0604020202020204" pitchFamily="34" charset="0"/>
                <a:hlinkClick r:id="rId2"/>
              </a:rPr>
              <a:t>mantle cavity</a:t>
            </a:r>
            <a:r>
              <a:rPr lang="en-US" sz="2400" dirty="0" smtClean="0">
                <a:latin typeface="Arial" panose="020B0604020202020204" pitchFamily="34" charset="0"/>
                <a:cs typeface="Arial" panose="020B0604020202020204" pitchFamily="34" charset="0"/>
              </a:rPr>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685800"/>
            <a:ext cx="6591985" cy="5225422"/>
          </a:xfrm>
        </p:spPr>
        <p:txBody>
          <a:bodyPr>
            <a:normAutofit/>
          </a:bodyPr>
          <a:lstStyle/>
          <a:p>
            <a:r>
              <a:rPr lang="en-US" sz="2400" dirty="0" smtClean="0">
                <a:latin typeface="Arial" panose="020B0604020202020204" pitchFamily="34" charset="0"/>
                <a:cs typeface="Arial" panose="020B0604020202020204" pitchFamily="34" charset="0"/>
              </a:rPr>
              <a:t>The Class </a:t>
            </a:r>
            <a:r>
              <a:rPr lang="en-US" sz="2400" dirty="0" err="1" smtClean="0">
                <a:latin typeface="Arial" panose="020B0604020202020204" pitchFamily="34" charset="0"/>
                <a:cs typeface="Arial" panose="020B0604020202020204" pitchFamily="34" charset="0"/>
              </a:rPr>
              <a:t>Bivalvia</a:t>
            </a:r>
            <a:r>
              <a:rPr lang="en-US" sz="2400" dirty="0" smtClean="0">
                <a:latin typeface="Arial" panose="020B0604020202020204" pitchFamily="34" charset="0"/>
                <a:cs typeface="Arial" panose="020B0604020202020204" pitchFamily="34" charset="0"/>
              </a:rPr>
              <a:t> (bi = two, </a:t>
            </a:r>
            <a:r>
              <a:rPr lang="en-US" sz="2400" dirty="0" err="1" smtClean="0">
                <a:latin typeface="Arial" panose="020B0604020202020204" pitchFamily="34" charset="0"/>
                <a:cs typeface="Arial" panose="020B0604020202020204" pitchFamily="34" charset="0"/>
              </a:rPr>
              <a:t>valvia</a:t>
            </a:r>
            <a:r>
              <a:rPr lang="en-US" sz="2400" dirty="0" smtClean="0">
                <a:latin typeface="Arial" panose="020B0604020202020204" pitchFamily="34" charset="0"/>
                <a:cs typeface="Arial" panose="020B0604020202020204" pitchFamily="34" charset="0"/>
              </a:rPr>
              <a:t> = shells or valves), (formerly known as the Class </a:t>
            </a:r>
            <a:r>
              <a:rPr lang="en-US" sz="2400" dirty="0" err="1" smtClean="0">
                <a:latin typeface="Arial" panose="020B0604020202020204" pitchFamily="34" charset="0"/>
                <a:cs typeface="Arial" panose="020B0604020202020204" pitchFamily="34" charset="0"/>
              </a:rPr>
              <a:t>Pelecypoda</a:t>
            </a:r>
            <a:r>
              <a:rPr lang="en-US" sz="2400" dirty="0" smtClean="0">
                <a:latin typeface="Arial" panose="020B0604020202020204" pitchFamily="34" charset="0"/>
                <a:cs typeface="Arial" panose="020B0604020202020204" pitchFamily="34" charset="0"/>
              </a:rPr>
              <a:t>), is one of the largest classes in the Phylum </a:t>
            </a:r>
            <a:r>
              <a:rPr lang="en-US" sz="2400" dirty="0" err="1" smtClean="0">
                <a:latin typeface="Arial" panose="020B0604020202020204" pitchFamily="34" charset="0"/>
                <a:cs typeface="Arial" panose="020B0604020202020204" pitchFamily="34" charset="0"/>
              </a:rPr>
              <a:t>Mollusca</a:t>
            </a:r>
            <a:r>
              <a:rPr lang="en-US" sz="2400" dirty="0" smtClean="0">
                <a:latin typeface="Arial" panose="020B0604020202020204" pitchFamily="34" charset="0"/>
                <a:cs typeface="Arial" panose="020B0604020202020204" pitchFamily="34" charset="0"/>
              </a:rPr>
              <a:t>.  </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SYNONYMS:</a:t>
            </a:r>
          </a:p>
          <a:p>
            <a:pPr>
              <a:buNone/>
            </a:pP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Lamellibranchia</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Pelecypoda</a:t>
            </a:r>
            <a:r>
              <a:rPr lang="en-US" sz="2400" dirty="0" smtClean="0">
                <a:latin typeface="Arial" panose="020B0604020202020204" pitchFamily="34" charset="0"/>
                <a:cs typeface="Arial" panose="020B0604020202020204" pitchFamily="34" charset="0"/>
              </a:rPr>
              <a:t> </a:t>
            </a:r>
          </a:p>
          <a:p>
            <a:pPr>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It includes clams, oysters, cockles, mussels, scallops; other families belong to salt water and fresh water.</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REMEDIES INCLUDES</a:t>
            </a:r>
            <a:endParaRPr lang="en-US" dirty="0"/>
          </a:p>
        </p:txBody>
      </p:sp>
      <p:sp>
        <p:nvSpPr>
          <p:cNvPr id="3" name="Content Placeholder 2"/>
          <p:cNvSpPr>
            <a:spLocks noGrp="1"/>
          </p:cNvSpPr>
          <p:nvPr>
            <p:ph idx="1"/>
          </p:nvPr>
        </p:nvSpPr>
        <p:spPr>
          <a:xfrm>
            <a:off x="1447801" y="1447800"/>
            <a:ext cx="7086600" cy="4876800"/>
          </a:xfrm>
        </p:spPr>
        <p:txBody>
          <a:bodyPr/>
          <a:lstStyle/>
          <a:p>
            <a:r>
              <a:rPr lang="en-US" dirty="0" smtClean="0"/>
              <a:t>1. </a:t>
            </a:r>
            <a:r>
              <a:rPr lang="en-US" sz="2400" dirty="0" smtClean="0">
                <a:latin typeface="Arial" pitchFamily="34" charset="0"/>
                <a:cs typeface="Arial" pitchFamily="34" charset="0"/>
              </a:rPr>
              <a:t>CONCHIOLINUM</a:t>
            </a:r>
          </a:p>
          <a:p>
            <a:r>
              <a:rPr lang="en-US" sz="2400" dirty="0" smtClean="0">
                <a:latin typeface="Arial" pitchFamily="34" charset="0"/>
                <a:cs typeface="Arial" pitchFamily="34" charset="0"/>
              </a:rPr>
              <a:t>2. CRASOSTREA GIGAS</a:t>
            </a:r>
          </a:p>
          <a:p>
            <a:r>
              <a:rPr lang="en-US" sz="2400" dirty="0" smtClean="0">
                <a:latin typeface="Arial" pitchFamily="34" charset="0"/>
                <a:cs typeface="Arial" pitchFamily="34" charset="0"/>
              </a:rPr>
              <a:t>3. MYTILUS EDULIS</a:t>
            </a:r>
          </a:p>
          <a:p>
            <a:r>
              <a:rPr lang="en-US" sz="2400" dirty="0" smtClean="0">
                <a:latin typeface="Arial" pitchFamily="34" charset="0"/>
                <a:cs typeface="Arial" pitchFamily="34" charset="0"/>
              </a:rPr>
              <a:t>4. PEARL</a:t>
            </a:r>
          </a:p>
          <a:p>
            <a:r>
              <a:rPr lang="en-US" sz="2400" dirty="0" smtClean="0">
                <a:latin typeface="Arial" pitchFamily="34" charset="0"/>
                <a:cs typeface="Arial" pitchFamily="34" charset="0"/>
              </a:rPr>
              <a:t>5. PEARL IMMERSION</a:t>
            </a:r>
          </a:p>
          <a:p>
            <a:r>
              <a:rPr lang="en-US" sz="2400" dirty="0" smtClean="0">
                <a:latin typeface="Arial" pitchFamily="34" charset="0"/>
                <a:cs typeface="Arial" pitchFamily="34" charset="0"/>
              </a:rPr>
              <a:t>6. PECTEN JACOBAEUS</a:t>
            </a:r>
          </a:p>
          <a:p>
            <a:r>
              <a:rPr lang="en-US" sz="2400" dirty="0" smtClean="0">
                <a:latin typeface="Arial" pitchFamily="34" charset="0"/>
                <a:cs typeface="Arial" pitchFamily="34" charset="0"/>
              </a:rPr>
              <a:t>7. PERNA CANALICULATA</a:t>
            </a:r>
          </a:p>
          <a:p>
            <a:r>
              <a:rPr lang="en-US" sz="2400" dirty="0" smtClean="0">
                <a:latin typeface="Arial" pitchFamily="34" charset="0"/>
                <a:cs typeface="Arial" pitchFamily="34" charset="0"/>
              </a:rPr>
              <a:t>8. VENUS MERCENARIA</a:t>
            </a:r>
            <a:endParaRPr lang="en-US" sz="24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idx="1"/>
          </p:nvPr>
        </p:nvSpPr>
        <p:spPr>
          <a:xfrm>
            <a:off x="838200" y="1371600"/>
            <a:ext cx="7734985" cy="4615822"/>
          </a:xfrm>
        </p:spPr>
        <p:txBody>
          <a:bodyPr>
            <a:normAutofit/>
          </a:bodyPr>
          <a:lstStyle/>
          <a:p>
            <a:pPr>
              <a:buNone/>
            </a:pPr>
            <a:r>
              <a:rPr lang="en-US" sz="2400" b="1" dirty="0" smtClean="0">
                <a:latin typeface="Arial" pitchFamily="34" charset="0"/>
                <a:cs typeface="Arial" pitchFamily="34" charset="0"/>
              </a:rPr>
              <a:t>Modes of feeding</a:t>
            </a:r>
          </a:p>
          <a:p>
            <a:r>
              <a:rPr lang="en-US" sz="2400" dirty="0" smtClean="0">
                <a:latin typeface="Arial" pitchFamily="34" charset="0"/>
                <a:cs typeface="Arial" pitchFamily="34" charset="0"/>
              </a:rPr>
              <a:t>Use  their gills to capture particulate food from the water.</a:t>
            </a:r>
          </a:p>
          <a:p>
            <a:r>
              <a:rPr lang="en-US" sz="2400" dirty="0" smtClean="0">
                <a:latin typeface="Arial" pitchFamily="34" charset="0"/>
                <a:cs typeface="Arial" pitchFamily="34" charset="0"/>
              </a:rPr>
              <a:t> These primitive bivalves hold on to the substratum with a pair of tentacles at the edge of the mouth.</a:t>
            </a:r>
          </a:p>
          <a:p>
            <a:r>
              <a:rPr lang="en-US" sz="2400" dirty="0" smtClean="0">
                <a:latin typeface="Arial" pitchFamily="34" charset="0"/>
                <a:cs typeface="Arial" pitchFamily="34" charset="0"/>
              </a:rPr>
              <a:t> The tentacles are covered in mucus, which traps the food, and cilia, which transport the particles. These then sort the particles, rejecting those that are unsuitable or too large to digest, and conveying others to the mouth.</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EXCRETORY SYSTEM</a:t>
            </a:r>
            <a:endParaRPr lang="en-US" dirty="0">
              <a:latin typeface="Arial" pitchFamily="34" charset="0"/>
              <a:cs typeface="Arial" pitchFamily="34" charset="0"/>
            </a:endParaRPr>
          </a:p>
        </p:txBody>
      </p:sp>
      <p:sp>
        <p:nvSpPr>
          <p:cNvPr id="3" name="Content Placeholder 2"/>
          <p:cNvSpPr>
            <a:spLocks noGrp="1"/>
          </p:cNvSpPr>
          <p:nvPr>
            <p:ph idx="1"/>
          </p:nvPr>
        </p:nvSpPr>
        <p:spPr>
          <a:xfrm>
            <a:off x="1942415" y="1600200"/>
            <a:ext cx="6591985" cy="5029200"/>
          </a:xfrm>
        </p:spPr>
        <p:txBody>
          <a:bodyPr>
            <a:normAutofit/>
          </a:bodyPr>
          <a:lstStyle/>
          <a:p>
            <a:r>
              <a:rPr lang="en-US" sz="2400" dirty="0" smtClean="0">
                <a:latin typeface="Arial" pitchFamily="34" charset="0"/>
                <a:cs typeface="Arial" pitchFamily="34" charset="0"/>
              </a:rPr>
              <a:t>The excretory organs of bivalves are a pair of </a:t>
            </a:r>
            <a:r>
              <a:rPr lang="en-US" sz="2400" dirty="0" err="1" smtClean="0">
                <a:latin typeface="Arial" pitchFamily="34" charset="0"/>
                <a:cs typeface="Arial" pitchFamily="34" charset="0"/>
                <a:hlinkClick r:id="rId2" tooltip="Nephridium"/>
              </a:rPr>
              <a:t>nephridia</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 Each of these consists of a long, looped, glandular tube, which opens into the body cavity just beneath the heart, and a bladder to store urine. </a:t>
            </a:r>
          </a:p>
          <a:p>
            <a:r>
              <a:rPr lang="en-US" sz="2400" dirty="0" smtClean="0">
                <a:latin typeface="Arial" pitchFamily="34" charset="0"/>
                <a:cs typeface="Arial" pitchFamily="34" charset="0"/>
              </a:rPr>
              <a:t>Metabolic waste is voided from the bladders through a pair of openings near the front of the upper part of the mantle cavity, from where it joins the stream of exhalant water.</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NEPHRIDIA</a:t>
            </a:r>
            <a:endParaRPr lang="en-US" dirty="0"/>
          </a:p>
        </p:txBody>
      </p:sp>
      <p:pic>
        <p:nvPicPr>
          <p:cNvPr id="4" name="Content Placeholder 3" descr="nephridia.jpg"/>
          <p:cNvPicPr>
            <a:picLocks noGrp="1" noChangeAspect="1"/>
          </p:cNvPicPr>
          <p:nvPr>
            <p:ph idx="1"/>
          </p:nvPr>
        </p:nvPicPr>
        <p:blipFill>
          <a:blip r:embed="rId2"/>
          <a:stretch>
            <a:fillRect/>
          </a:stretch>
        </p:blipFill>
        <p:spPr>
          <a:xfrm>
            <a:off x="990600" y="1524000"/>
            <a:ext cx="7696200" cy="50292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228600"/>
            <a:ext cx="6589199" cy="762000"/>
          </a:xfrm>
        </p:spPr>
        <p:txBody>
          <a:bodyPr/>
          <a:lstStyle/>
          <a:p>
            <a:r>
              <a:rPr lang="en-US" dirty="0" smtClean="0"/>
              <a:t>REPRODUCTIVE SYSTEM</a:t>
            </a:r>
            <a:endParaRPr lang="en-US" dirty="0"/>
          </a:p>
        </p:txBody>
      </p:sp>
      <p:sp>
        <p:nvSpPr>
          <p:cNvPr id="3" name="Content Placeholder 2"/>
          <p:cNvSpPr>
            <a:spLocks noGrp="1"/>
          </p:cNvSpPr>
          <p:nvPr>
            <p:ph idx="1"/>
          </p:nvPr>
        </p:nvSpPr>
        <p:spPr>
          <a:xfrm>
            <a:off x="1942415" y="838200"/>
            <a:ext cx="6591985" cy="5791200"/>
          </a:xfrm>
        </p:spPr>
        <p:txBody>
          <a:bodyPr>
            <a:normAutofit lnSpcReduction="10000"/>
          </a:bodyPr>
          <a:lstStyle/>
          <a:p>
            <a:pPr>
              <a:buNone/>
            </a:pPr>
            <a:r>
              <a:rPr lang="en-US" sz="2400" dirty="0" smtClean="0">
                <a:latin typeface="Arial" pitchFamily="34" charset="0"/>
                <a:cs typeface="Arial" pitchFamily="34" charset="0"/>
                <a:sym typeface="Wingdings" pitchFamily="2" charset="2"/>
              </a:rPr>
              <a:t></a:t>
            </a:r>
            <a:r>
              <a:rPr lang="en-US" sz="2400" dirty="0" smtClean="0">
                <a:latin typeface="Arial" pitchFamily="34" charset="0"/>
                <a:cs typeface="Arial" pitchFamily="34" charset="0"/>
              </a:rPr>
              <a:t>The sexes are usually separate in bivalves but some </a:t>
            </a:r>
            <a:r>
              <a:rPr lang="en-US" sz="2400" dirty="0" err="1" smtClean="0">
                <a:latin typeface="Arial" pitchFamily="34" charset="0"/>
                <a:cs typeface="Arial" pitchFamily="34" charset="0"/>
              </a:rPr>
              <a:t>hermaphroditism</a:t>
            </a:r>
            <a:r>
              <a:rPr lang="en-US" sz="2400" dirty="0" smtClean="0">
                <a:latin typeface="Arial" pitchFamily="34" charset="0"/>
                <a:cs typeface="Arial" pitchFamily="34" charset="0"/>
              </a:rPr>
              <a:t> is known. </a:t>
            </a:r>
          </a:p>
          <a:p>
            <a:r>
              <a:rPr lang="en-US" sz="2400" dirty="0" smtClean="0">
                <a:latin typeface="Arial" pitchFamily="34" charset="0"/>
                <a:cs typeface="Arial" pitchFamily="34" charset="0"/>
              </a:rPr>
              <a:t>The gonads are located close to the intestines, and either open into the </a:t>
            </a:r>
            <a:r>
              <a:rPr lang="en-US" sz="2400" dirty="0" err="1" smtClean="0">
                <a:latin typeface="Arial" pitchFamily="34" charset="0"/>
                <a:cs typeface="Arial" pitchFamily="34" charset="0"/>
              </a:rPr>
              <a:t>nephridia</a:t>
            </a:r>
            <a:r>
              <a:rPr lang="en-US" sz="2400" dirty="0" smtClean="0">
                <a:latin typeface="Arial" pitchFamily="34" charset="0"/>
                <a:cs typeface="Arial" pitchFamily="34" charset="0"/>
              </a:rPr>
              <a:t>, or through a separate pore into the mantle cavity.</a:t>
            </a:r>
            <a:endParaRPr lang="en-US" sz="2400" baseline="30000" dirty="0" smtClean="0">
              <a:latin typeface="Arial" pitchFamily="34" charset="0"/>
              <a:cs typeface="Arial" pitchFamily="34" charset="0"/>
            </a:endParaRPr>
          </a:p>
          <a:p>
            <a:r>
              <a:rPr lang="en-US" sz="2400" dirty="0" smtClean="0">
                <a:latin typeface="Arial" pitchFamily="34" charset="0"/>
                <a:cs typeface="Arial" pitchFamily="34" charset="0"/>
              </a:rPr>
              <a:t> The ripe gonads of male and females release sperm and eggs into the water column. </a:t>
            </a:r>
          </a:p>
          <a:p>
            <a:r>
              <a:rPr lang="en-US" sz="2400" dirty="0" smtClean="0">
                <a:latin typeface="Arial" pitchFamily="34" charset="0"/>
                <a:cs typeface="Arial" pitchFamily="34" charset="0"/>
                <a:hlinkClick r:id="rId2" tooltip="Spawn (biology)"/>
              </a:rPr>
              <a:t>Spawning</a:t>
            </a:r>
            <a:r>
              <a:rPr lang="en-US" sz="2400" dirty="0" smtClean="0">
                <a:latin typeface="Arial" pitchFamily="34" charset="0"/>
                <a:cs typeface="Arial" pitchFamily="34" charset="0"/>
              </a:rPr>
              <a:t> (the process of releasing the eggs and sperm, and the act of both sexes is called </a:t>
            </a:r>
            <a:r>
              <a:rPr lang="en-US" sz="2400" b="1" dirty="0" smtClean="0">
                <a:latin typeface="Arial" pitchFamily="34" charset="0"/>
                <a:cs typeface="Arial" pitchFamily="34" charset="0"/>
              </a:rPr>
              <a:t>spawning</a:t>
            </a:r>
            <a:r>
              <a:rPr lang="en-US" sz="2400" dirty="0" smtClean="0">
                <a:latin typeface="Arial" pitchFamily="34" charset="0"/>
                <a:cs typeface="Arial" pitchFamily="34" charset="0"/>
              </a:rPr>
              <a:t>) may take place continually or be triggered by environmental factors such as day length, water temperature, or the presence of sperm in the water. </a:t>
            </a:r>
          </a:p>
          <a:p>
            <a:endParaRPr lang="en-US"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71600" y="0"/>
            <a:ext cx="7162800" cy="6858000"/>
          </a:xfrm>
        </p:spPr>
      </p:pic>
    </p:spTree>
    <p:extLst>
      <p:ext uri="{BB962C8B-B14F-4D97-AF65-F5344CB8AC3E}">
        <p14:creationId xmlns:p14="http://schemas.microsoft.com/office/powerpoint/2010/main" xmlns="" val="2162787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buNone/>
            </a:pPr>
            <a:r>
              <a:rPr lang="en-US" dirty="0" smtClean="0"/>
              <a:t>                          </a:t>
            </a:r>
            <a:r>
              <a:rPr lang="en-US" sz="4400" dirty="0" smtClean="0"/>
              <a:t>POLYPLACOPHORA</a:t>
            </a:r>
            <a:endParaRPr lang="en-US" sz="4400" dirty="0"/>
          </a:p>
        </p:txBody>
      </p:sp>
    </p:spTree>
    <p:extLst>
      <p:ext uri="{BB962C8B-B14F-4D97-AF65-F5344CB8AC3E}">
        <p14:creationId xmlns:p14="http://schemas.microsoft.com/office/powerpoint/2010/main" xmlns="" val="1202015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42415" y="2057400"/>
            <a:ext cx="6591985" cy="3777622"/>
          </a:xfrm>
        </p:spPr>
        <p:txBody>
          <a:bodyPr>
            <a:noAutofit/>
          </a:bodyPr>
          <a:lstStyle/>
          <a:p>
            <a:r>
              <a:rPr lang="en-US" sz="2400" dirty="0">
                <a:latin typeface="Arial" panose="020B0604020202020204" pitchFamily="34" charset="0"/>
                <a:cs typeface="Arial" panose="020B0604020202020204" pitchFamily="34" charset="0"/>
              </a:rPr>
              <a:t>The Class </a:t>
            </a:r>
            <a:r>
              <a:rPr lang="en-US" sz="2400" dirty="0" err="1">
                <a:latin typeface="Arial" panose="020B0604020202020204" pitchFamily="34" charset="0"/>
                <a:cs typeface="Arial" panose="020B0604020202020204" pitchFamily="34" charset="0"/>
              </a:rPr>
              <a:t>Polyplacophora</a:t>
            </a:r>
            <a:r>
              <a:rPr lang="en-US" sz="2400" dirty="0">
                <a:latin typeface="Arial" panose="020B0604020202020204" pitchFamily="34" charset="0"/>
                <a:cs typeface="Arial" panose="020B0604020202020204" pitchFamily="34" charset="0"/>
              </a:rPr>
              <a:t> (poly = many, </a:t>
            </a:r>
            <a:r>
              <a:rPr lang="en-US" sz="2400" dirty="0" err="1">
                <a:latin typeface="Arial" panose="020B0604020202020204" pitchFamily="34" charset="0"/>
                <a:cs typeface="Arial" panose="020B0604020202020204" pitchFamily="34" charset="0"/>
              </a:rPr>
              <a:t>placo</a:t>
            </a:r>
            <a:r>
              <a:rPr lang="en-US" sz="2400" dirty="0">
                <a:latin typeface="Arial" panose="020B0604020202020204" pitchFamily="34" charset="0"/>
                <a:cs typeface="Arial" panose="020B0604020202020204" pitchFamily="34" charset="0"/>
              </a:rPr>
              <a:t> = tablet, </a:t>
            </a:r>
            <a:r>
              <a:rPr lang="en-US" sz="2400" dirty="0" err="1">
                <a:latin typeface="Arial" panose="020B0604020202020204" pitchFamily="34" charset="0"/>
                <a:cs typeface="Arial" panose="020B0604020202020204" pitchFamily="34" charset="0"/>
              </a:rPr>
              <a:t>phoros</a:t>
            </a:r>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bearing)</a:t>
            </a:r>
          </a:p>
          <a:p>
            <a:pPr marL="0" indent="0">
              <a:buNone/>
            </a:pPr>
            <a:endParaRPr lang="en-US" sz="2400" dirty="0" smtClean="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SYNONYMS:</a:t>
            </a:r>
            <a:r>
              <a:rPr lang="en-US" sz="2400" b="1" dirty="0" err="1">
                <a:latin typeface="Arial" panose="020B0604020202020204" pitchFamily="34" charset="0"/>
                <a:cs typeface="Arial" panose="020B0604020202020204" pitchFamily="34" charset="0"/>
              </a:rPr>
              <a:t>sea</a:t>
            </a:r>
            <a:r>
              <a:rPr lang="en-US" sz="2400" b="1" dirty="0">
                <a:latin typeface="Arial" panose="020B0604020202020204" pitchFamily="34" charset="0"/>
                <a:cs typeface="Arial" panose="020B0604020202020204" pitchFamily="34" charset="0"/>
              </a:rPr>
              <a:t> cradles</a:t>
            </a:r>
            <a:r>
              <a:rPr lang="en-US" sz="2400" dirty="0">
                <a:latin typeface="Arial" panose="020B0604020202020204" pitchFamily="34" charset="0"/>
                <a:cs typeface="Arial" panose="020B0604020202020204" pitchFamily="34" charset="0"/>
              </a:rPr>
              <a:t> or "coat-of-mail shells", or more formally as </a:t>
            </a:r>
            <a:r>
              <a:rPr lang="en-US" sz="2400" b="1" dirty="0">
                <a:latin typeface="Arial" panose="020B0604020202020204" pitchFamily="34" charset="0"/>
                <a:cs typeface="Arial" panose="020B0604020202020204" pitchFamily="34" charset="0"/>
              </a:rPr>
              <a:t>loricates</a:t>
            </a:r>
            <a:r>
              <a:rPr lang="en-US" sz="2400"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polyplacophorans</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9971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609600"/>
            <a:ext cx="6591985" cy="5943600"/>
          </a:xfrm>
        </p:spPr>
        <p:txBody>
          <a:bodyPr>
            <a:normAutofit/>
          </a:bodyPr>
          <a:lstStyle/>
          <a:p>
            <a:pPr marL="0" indent="0">
              <a:buNone/>
            </a:pPr>
            <a:r>
              <a:rPr lang="en-US" sz="2400" dirty="0">
                <a:latin typeface="Arial" panose="020B0604020202020204" pitchFamily="34" charset="0"/>
                <a:cs typeface="Arial" panose="020B0604020202020204" pitchFamily="34" charset="0"/>
              </a:rPr>
              <a:t>ADAPTATION:</a:t>
            </a:r>
          </a:p>
          <a:p>
            <a:r>
              <a:rPr lang="en-US" sz="2400" dirty="0">
                <a:latin typeface="Arial" panose="020B0604020202020204" pitchFamily="34" charset="0"/>
                <a:cs typeface="Arial" panose="020B0604020202020204" pitchFamily="34" charset="0"/>
              </a:rPr>
              <a:t>These animals, commonly called chitons, have a worldwide distribution in the intertidal zone or in relatively shallow water where sunlight is present and where plants grow.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Some chitons live in depths to 6,000 meters and some hunt meat</a:t>
            </a:r>
            <a:r>
              <a:rPr lang="en-US" sz="2400" dirty="0" smtClean="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Chitons are the familiar group of organisms that have eight valves on their shells. </a:t>
            </a:r>
          </a:p>
          <a:p>
            <a:endParaRPr lang="en-US" sz="2400" dirty="0"/>
          </a:p>
        </p:txBody>
      </p:sp>
    </p:spTree>
    <p:extLst>
      <p:ext uri="{BB962C8B-B14F-4D97-AF65-F5344CB8AC3E}">
        <p14:creationId xmlns:p14="http://schemas.microsoft.com/office/powerpoint/2010/main" xmlns="" val="2910675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47800" y="624110"/>
            <a:ext cx="7086599" cy="5929090"/>
          </a:xfrm>
        </p:spPr>
      </p:pic>
    </p:spTree>
    <p:extLst>
      <p:ext uri="{BB962C8B-B14F-4D97-AF65-F5344CB8AC3E}">
        <p14:creationId xmlns:p14="http://schemas.microsoft.com/office/powerpoint/2010/main" xmlns="" val="4062140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CLAMS</a:t>
            </a:r>
            <a:endParaRPr lang="en-US" dirty="0"/>
          </a:p>
        </p:txBody>
      </p:sp>
      <p:pic>
        <p:nvPicPr>
          <p:cNvPr id="4" name="Content Placeholder 3" descr="clam 1.jpg"/>
          <p:cNvPicPr>
            <a:picLocks noGrp="1" noChangeAspect="1"/>
          </p:cNvPicPr>
          <p:nvPr>
            <p:ph idx="1"/>
          </p:nvPr>
        </p:nvPicPr>
        <p:blipFill>
          <a:blip r:embed="rId2"/>
          <a:stretch>
            <a:fillRect/>
          </a:stretch>
        </p:blipFill>
        <p:spPr>
          <a:xfrm>
            <a:off x="3451098" y="2687701"/>
            <a:ext cx="3575304" cy="2670048"/>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533400"/>
            <a:ext cx="6591985" cy="5943600"/>
          </a:xfrm>
        </p:spPr>
        <p:txBody>
          <a:bodyPr>
            <a:noAutofit/>
          </a:bodyPr>
          <a:lstStyle/>
          <a:p>
            <a:pPr marL="0" indent="0">
              <a:buNone/>
            </a:pPr>
            <a:r>
              <a:rPr lang="en-US" sz="2400" dirty="0" smtClean="0">
                <a:latin typeface="Arial" panose="020B0604020202020204" pitchFamily="34" charset="0"/>
                <a:cs typeface="Arial" panose="020B0604020202020204" pitchFamily="34" charset="0"/>
              </a:rPr>
              <a:t>DESCRIPTION:</a:t>
            </a:r>
          </a:p>
          <a:p>
            <a:r>
              <a:rPr lang="en-US" sz="2400" dirty="0">
                <a:latin typeface="Arial" panose="020B0604020202020204" pitchFamily="34" charset="0"/>
                <a:cs typeface="Arial" panose="020B0604020202020204" pitchFamily="34" charset="0"/>
              </a:rPr>
              <a:t>Chitons are flattened, </a:t>
            </a:r>
            <a:r>
              <a:rPr lang="en-US" sz="2400" dirty="0" err="1">
                <a:latin typeface="Arial" panose="020B0604020202020204" pitchFamily="34" charset="0"/>
                <a:cs typeface="Arial" panose="020B0604020202020204" pitchFamily="34" charset="0"/>
              </a:rPr>
              <a:t>elongately</a:t>
            </a:r>
            <a:r>
              <a:rPr lang="en-US" sz="2400" dirty="0">
                <a:latin typeface="Arial" panose="020B0604020202020204" pitchFamily="34" charset="0"/>
                <a:cs typeface="Arial" panose="020B0604020202020204" pitchFamily="34" charset="0"/>
              </a:rPr>
              <a:t>-oval, with eight overlapping dorsal shell plates or </a:t>
            </a:r>
            <a:r>
              <a:rPr lang="en-US" sz="2400" dirty="0" smtClean="0">
                <a:latin typeface="Arial" panose="020B0604020202020204" pitchFamily="34" charset="0"/>
                <a:cs typeface="Arial" panose="020B0604020202020204" pitchFamily="34" charset="0"/>
              </a:rPr>
              <a:t>valves</a:t>
            </a:r>
          </a:p>
          <a:p>
            <a:r>
              <a:rPr lang="en-US" sz="2400" dirty="0" smtClean="0">
                <a:latin typeface="Arial" panose="020B0604020202020204" pitchFamily="34" charset="0"/>
                <a:cs typeface="Arial" panose="020B0604020202020204" pitchFamily="34" charset="0"/>
              </a:rPr>
              <a:t>bordered </a:t>
            </a:r>
            <a:r>
              <a:rPr lang="en-US" sz="2400" dirty="0">
                <a:latin typeface="Arial" panose="020B0604020202020204" pitchFamily="34" charset="0"/>
                <a:cs typeface="Arial" panose="020B0604020202020204" pitchFamily="34" charset="0"/>
              </a:rPr>
              <a:t>by a thick girdle formed from the mantle that may be covered with spines, scales, or hairs</a:t>
            </a:r>
            <a:r>
              <a:rPr lang="en-US" sz="2400" dirty="0" smtClean="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The shell valves are composed of four layers: the outer </a:t>
            </a:r>
            <a:r>
              <a:rPr lang="en-US" sz="2400" dirty="0" err="1">
                <a:solidFill>
                  <a:schemeClr val="accent1">
                    <a:lumMod val="75000"/>
                  </a:schemeClr>
                </a:solidFill>
                <a:latin typeface="Arial" panose="020B0604020202020204" pitchFamily="34" charset="0"/>
                <a:cs typeface="Arial" panose="020B0604020202020204" pitchFamily="34" charset="0"/>
              </a:rPr>
              <a:t>periostracum</a:t>
            </a:r>
            <a:r>
              <a:rPr lang="en-US" sz="2400" dirty="0">
                <a:latin typeface="Arial" panose="020B0604020202020204" pitchFamily="34" charset="0"/>
                <a:cs typeface="Arial" panose="020B0604020202020204" pitchFamily="34" charset="0"/>
              </a:rPr>
              <a:t>, which contains most of the pigments; the</a:t>
            </a:r>
            <a:r>
              <a:rPr lang="en-US" sz="2400" dirty="0">
                <a:solidFill>
                  <a:schemeClr val="accent1">
                    <a:lumMod val="75000"/>
                  </a:schemeClr>
                </a:solidFill>
                <a:latin typeface="Arial" panose="020B0604020202020204" pitchFamily="34" charset="0"/>
                <a:cs typeface="Arial" panose="020B0604020202020204" pitchFamily="34" charset="0"/>
              </a:rPr>
              <a:t> tegmentum</a:t>
            </a:r>
            <a:r>
              <a:rPr lang="en-US" sz="2400" dirty="0">
                <a:latin typeface="Arial" panose="020B0604020202020204" pitchFamily="34" charset="0"/>
                <a:cs typeface="Arial" panose="020B0604020202020204" pitchFamily="34" charset="0"/>
              </a:rPr>
              <a:t>, which is perforated by numerous horizontal and vertical canals; the </a:t>
            </a:r>
            <a:r>
              <a:rPr lang="en-US" sz="2400" dirty="0" err="1">
                <a:solidFill>
                  <a:schemeClr val="accent1">
                    <a:lumMod val="75000"/>
                  </a:schemeClr>
                </a:solidFill>
                <a:latin typeface="Arial" panose="020B0604020202020204" pitchFamily="34" charset="0"/>
                <a:cs typeface="Arial" panose="020B0604020202020204" pitchFamily="34" charset="0"/>
              </a:rPr>
              <a:t>articulamentum</a:t>
            </a:r>
            <a:r>
              <a:rPr lang="en-US" sz="2400" dirty="0">
                <a:latin typeface="Arial" panose="020B0604020202020204" pitchFamily="34" charset="0"/>
                <a:cs typeface="Arial" panose="020B0604020202020204" pitchFamily="34" charset="0"/>
              </a:rPr>
              <a:t> and innermost the</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hypostracum</a:t>
            </a:r>
            <a:r>
              <a:rPr lang="en-US" sz="2400" dirty="0">
                <a:latin typeface="Arial" panose="020B0604020202020204" pitchFamily="34" charset="0"/>
                <a:cs typeface="Arial" panose="020B0604020202020204" pitchFamily="34" charset="0"/>
              </a:rPr>
              <a:t>, a thin layer found only in some regions of the valves. </a:t>
            </a: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02438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381000"/>
            <a:ext cx="6591985" cy="5530222"/>
          </a:xfrm>
        </p:spPr>
        <p:txBody>
          <a:bodyPr/>
          <a:lstStyle/>
          <a:p>
            <a:r>
              <a:rPr lang="en-US" sz="2400" dirty="0">
                <a:latin typeface="Arial" panose="020B0604020202020204" pitchFamily="34" charset="0"/>
                <a:cs typeface="Arial" panose="020B0604020202020204" pitchFamily="34" charset="0"/>
              </a:rPr>
              <a:t>The pallial cavity, containing multiple pairs of small gills, surrounds the foot with which the animal typically clings to hard surfaces.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plates are greatly reduced or even internal in a few species, these species sometimes having an elongate, somewhat worm-like body. Most are small (0.5-5 cm, but one species reaches over 30 cm in length).</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52600" y="3657599"/>
            <a:ext cx="6619875" cy="3048001"/>
          </a:xfrm>
          <a:prstGeom prst="rect">
            <a:avLst/>
          </a:prstGeom>
        </p:spPr>
      </p:pic>
    </p:spTree>
    <p:extLst>
      <p:ext uri="{BB962C8B-B14F-4D97-AF65-F5344CB8AC3E}">
        <p14:creationId xmlns:p14="http://schemas.microsoft.com/office/powerpoint/2010/main" xmlns="" val="330597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228600"/>
            <a:ext cx="6591985" cy="6477000"/>
          </a:xfrm>
        </p:spPr>
        <p:txBody>
          <a:bodyPr>
            <a:noAutofit/>
          </a:bodyPr>
          <a:lstStyle/>
          <a:p>
            <a:pPr marL="0" indent="0">
              <a:buNone/>
            </a:pPr>
            <a:r>
              <a:rPr lang="en-US" sz="2400" dirty="0" smtClean="0">
                <a:latin typeface="Arial" panose="020B0604020202020204" pitchFamily="34" charset="0"/>
                <a:cs typeface="Arial" panose="020B0604020202020204" pitchFamily="34" charset="0"/>
              </a:rPr>
              <a:t>CHARACTERISTICS:</a:t>
            </a:r>
          </a:p>
          <a:p>
            <a:r>
              <a:rPr lang="en-US" sz="2400" dirty="0">
                <a:latin typeface="Arial" panose="020B0604020202020204" pitchFamily="34" charset="0"/>
                <a:cs typeface="Arial" panose="020B0604020202020204" pitchFamily="34" charset="0"/>
              </a:rPr>
              <a:t>strictly marine animals are herbivores or plant eaters. </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head is small, anteriorly situated, and hidden from dorsal view by the girdle</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Chitons</a:t>
            </a:r>
            <a:r>
              <a:rPr lang="en-US" sz="2400" dirty="0">
                <a:latin typeface="Arial" panose="020B0604020202020204" pitchFamily="34" charset="0"/>
                <a:cs typeface="Arial" panose="020B0604020202020204" pitchFamily="34" charset="0"/>
              </a:rPr>
              <a:t>, like most members of the Phylum Mollusca, have a </a:t>
            </a:r>
            <a:r>
              <a:rPr lang="en-US" sz="2400" dirty="0" smtClean="0">
                <a:latin typeface="Arial" panose="020B0604020202020204" pitchFamily="34" charset="0"/>
                <a:cs typeface="Arial" panose="020B0604020202020204" pitchFamily="34" charset="0"/>
              </a:rPr>
              <a:t>file-like </a:t>
            </a:r>
            <a:r>
              <a:rPr lang="en-US" sz="2400" dirty="0">
                <a:latin typeface="Arial" panose="020B0604020202020204" pitchFamily="34" charset="0"/>
                <a:cs typeface="Arial" panose="020B0604020202020204" pitchFamily="34" charset="0"/>
              </a:rPr>
              <a:t>tongue called a radula</a:t>
            </a:r>
            <a:r>
              <a:rPr lang="en-US" sz="2400" dirty="0" smtClean="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A chiton has a single large foot for locomotion.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Along </a:t>
            </a:r>
            <a:r>
              <a:rPr lang="en-US" sz="2400" dirty="0">
                <a:latin typeface="Arial" panose="020B0604020202020204" pitchFamily="34" charset="0"/>
                <a:cs typeface="Arial" panose="020B0604020202020204" pitchFamily="34" charset="0"/>
              </a:rPr>
              <a:t>the edge of the foot and suspended in the mantle cavity are the gills for respiration.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the outside edge of the mantle cavity is the fleshy girdle that is often covered in bristles or other </a:t>
            </a:r>
            <a:r>
              <a:rPr lang="en-US" sz="2400" dirty="0" smtClean="0">
                <a:latin typeface="Arial" panose="020B0604020202020204" pitchFamily="34" charset="0"/>
                <a:cs typeface="Arial" panose="020B0604020202020204" pitchFamily="34" charset="0"/>
              </a:rPr>
              <a:t>structures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18565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228600"/>
            <a:ext cx="6591985" cy="5682622"/>
          </a:xfrm>
        </p:spPr>
        <p:txBody>
          <a:bodyPr/>
          <a:lstStyle/>
          <a:p>
            <a:endParaRPr lang="en-US" dirty="0" smtClean="0"/>
          </a:p>
          <a:p>
            <a:endParaRPr lang="en-US" dirty="0"/>
          </a:p>
        </p:txBody>
      </p:sp>
      <p:sp>
        <p:nvSpPr>
          <p:cNvPr id="4" name="Rectangle 3"/>
          <p:cNvSpPr/>
          <p:nvPr/>
        </p:nvSpPr>
        <p:spPr>
          <a:xfrm>
            <a:off x="1942414" y="762000"/>
            <a:ext cx="6515785" cy="2677656"/>
          </a:xfrm>
          <a:prstGeom prst="rect">
            <a:avLst/>
          </a:prstGeom>
        </p:spPr>
        <p:txBody>
          <a:bodyPr wrap="square">
            <a:spAutoFit/>
          </a:bodyPr>
          <a:lstStyle/>
          <a:p>
            <a:r>
              <a:rPr lang="en-US" sz="2400" dirty="0">
                <a:solidFill>
                  <a:srgbClr val="222222"/>
                </a:solidFill>
                <a:latin typeface="Arial" panose="020B0604020202020204" pitchFamily="34" charset="0"/>
              </a:rPr>
              <a:t>The three-chambered heart is located towards the animal's hind end. </a:t>
            </a:r>
            <a:endParaRPr lang="en-US" sz="2400" dirty="0" smtClean="0">
              <a:solidFill>
                <a:srgbClr val="222222"/>
              </a:solidFill>
              <a:latin typeface="Arial" panose="020B0604020202020204" pitchFamily="34" charset="0"/>
            </a:endParaRPr>
          </a:p>
          <a:p>
            <a:endParaRPr lang="en-US" sz="2400" dirty="0">
              <a:solidFill>
                <a:srgbClr val="222222"/>
              </a:solidFill>
              <a:latin typeface="Arial" panose="020B0604020202020204" pitchFamily="34" charset="0"/>
            </a:endParaRPr>
          </a:p>
          <a:p>
            <a:r>
              <a:rPr lang="en-US" sz="2400" dirty="0" smtClean="0">
                <a:solidFill>
                  <a:srgbClr val="222222"/>
                </a:solidFill>
                <a:latin typeface="Arial" panose="020B0604020202020204" pitchFamily="34" charset="0"/>
              </a:rPr>
              <a:t>Each </a:t>
            </a:r>
            <a:r>
              <a:rPr lang="en-US" sz="2400" dirty="0">
                <a:solidFill>
                  <a:srgbClr val="222222"/>
                </a:solidFill>
                <a:latin typeface="Arial" panose="020B0604020202020204" pitchFamily="34" charset="0"/>
              </a:rPr>
              <a:t>of the two </a:t>
            </a:r>
            <a:r>
              <a:rPr lang="en-US" sz="2400" dirty="0">
                <a:solidFill>
                  <a:srgbClr val="0B0080"/>
                </a:solidFill>
                <a:latin typeface="Arial" panose="020B0604020202020204" pitchFamily="34" charset="0"/>
                <a:hlinkClick r:id="rId2" tooltip="Atrium (heart)"/>
              </a:rPr>
              <a:t>auricles</a:t>
            </a:r>
            <a:r>
              <a:rPr lang="en-US" sz="2400" dirty="0">
                <a:solidFill>
                  <a:srgbClr val="222222"/>
                </a:solidFill>
                <a:latin typeface="Arial" panose="020B0604020202020204" pitchFamily="34" charset="0"/>
              </a:rPr>
              <a:t> collects blood from the gills on one side, while the muscular </a:t>
            </a:r>
            <a:r>
              <a:rPr lang="en-US" sz="2400" dirty="0">
                <a:solidFill>
                  <a:srgbClr val="0B0080"/>
                </a:solidFill>
                <a:latin typeface="Arial" panose="020B0604020202020204" pitchFamily="34" charset="0"/>
                <a:hlinkClick r:id="rId3" tooltip="Ventricle (heart)"/>
              </a:rPr>
              <a:t>ventricle</a:t>
            </a:r>
            <a:r>
              <a:rPr lang="en-US" sz="2400" dirty="0">
                <a:solidFill>
                  <a:srgbClr val="222222"/>
                </a:solidFill>
                <a:latin typeface="Arial" panose="020B0604020202020204" pitchFamily="34" charset="0"/>
              </a:rPr>
              <a:t> pumps blood through the </a:t>
            </a:r>
            <a:r>
              <a:rPr lang="en-US" sz="2400" dirty="0">
                <a:solidFill>
                  <a:srgbClr val="0B0080"/>
                </a:solidFill>
                <a:latin typeface="Arial" panose="020B0604020202020204" pitchFamily="34" charset="0"/>
                <a:hlinkClick r:id="rId4" tooltip="Aorta"/>
              </a:rPr>
              <a:t>aorta</a:t>
            </a:r>
            <a:r>
              <a:rPr lang="en-US" sz="2400" dirty="0">
                <a:solidFill>
                  <a:srgbClr val="222222"/>
                </a:solidFill>
                <a:latin typeface="Arial" panose="020B0604020202020204" pitchFamily="34" charset="0"/>
              </a:rPr>
              <a:t> and round the body.</a:t>
            </a:r>
            <a:endParaRPr lang="en-US" sz="2400" dirty="0"/>
          </a:p>
        </p:txBody>
      </p:sp>
    </p:spTree>
    <p:extLst>
      <p:ext uri="{BB962C8B-B14F-4D97-AF65-F5344CB8AC3E}">
        <p14:creationId xmlns:p14="http://schemas.microsoft.com/office/powerpoint/2010/main" xmlns="" val="480180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304800"/>
            <a:ext cx="6591985" cy="6096000"/>
          </a:xfrm>
        </p:spPr>
        <p:txBody>
          <a:bodyPr>
            <a:normAutofit/>
          </a:bodyPr>
          <a:lstStyle/>
          <a:p>
            <a:pPr marL="0" indent="0" fontAlgn="base">
              <a:buNone/>
            </a:pPr>
            <a:r>
              <a:rPr lang="en-US" sz="2400" b="1" dirty="0">
                <a:latin typeface="Arial" panose="020B0604020202020204" pitchFamily="34" charset="0"/>
                <a:cs typeface="Arial" panose="020B0604020202020204" pitchFamily="34" charset="0"/>
              </a:rPr>
              <a:t>Digestive System of Chiton:</a:t>
            </a:r>
          </a:p>
          <a:p>
            <a:pPr fontAlgn="base"/>
            <a:r>
              <a:rPr lang="en-US" sz="2400" dirty="0">
                <a:latin typeface="Arial" panose="020B0604020202020204" pitchFamily="34" charset="0"/>
                <a:cs typeface="Arial" panose="020B0604020202020204" pitchFamily="34" charset="0"/>
              </a:rPr>
              <a:t>The mouth is a round or oval aperture, situated at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the head. The mouth leads into a very short buccal tube which is lined by epithelium thrown into longitudi­nal </a:t>
            </a:r>
            <a:r>
              <a:rPr lang="en-US" sz="2400" dirty="0" smtClean="0">
                <a:latin typeface="Arial" panose="020B0604020202020204" pitchFamily="34" charset="0"/>
                <a:cs typeface="Arial" panose="020B0604020202020204" pitchFamily="34" charset="0"/>
              </a:rPr>
              <a:t>folds</a:t>
            </a:r>
          </a:p>
          <a:p>
            <a:pPr fontAlgn="base"/>
            <a:endParaRPr lang="en-US" sz="2400" dirty="0" smtClean="0">
              <a:latin typeface="Arial" panose="020B0604020202020204" pitchFamily="34" charset="0"/>
              <a:cs typeface="Arial" panose="020B0604020202020204" pitchFamily="34" charset="0"/>
            </a:endParaRPr>
          </a:p>
          <a:p>
            <a:pPr fontAlgn="base"/>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buccal cavity </a:t>
            </a:r>
            <a:r>
              <a:rPr lang="en-US" sz="2400" dirty="0" smtClean="0">
                <a:latin typeface="Arial" panose="020B0604020202020204" pitchFamily="34" charset="0"/>
                <a:cs typeface="Arial" panose="020B0604020202020204" pitchFamily="34" charset="0"/>
              </a:rPr>
              <a:t>bears </a:t>
            </a:r>
            <a:r>
              <a:rPr lang="en-US" sz="2400" dirty="0">
                <a:latin typeface="Arial" panose="020B0604020202020204" pitchFamily="34" charset="0"/>
                <a:cs typeface="Arial" panose="020B0604020202020204" pitchFamily="34" charset="0"/>
              </a:rPr>
              <a:t>a pair of simple buccal </a:t>
            </a:r>
            <a:r>
              <a:rPr lang="en-US" sz="2400" dirty="0" smtClean="0">
                <a:latin typeface="Arial" panose="020B0604020202020204" pitchFamily="34" charset="0"/>
                <a:cs typeface="Arial" panose="020B0604020202020204" pitchFamily="34" charset="0"/>
              </a:rPr>
              <a:t>glands. </a:t>
            </a:r>
            <a:endParaRPr lang="en-US" sz="2400" dirty="0">
              <a:latin typeface="Arial" panose="020B0604020202020204" pitchFamily="34" charset="0"/>
              <a:cs typeface="Arial" panose="020B0604020202020204" pitchFamily="34" charset="0"/>
            </a:endParaRPr>
          </a:p>
          <a:p>
            <a:pPr fontAlgn="base"/>
            <a:endParaRPr lang="en-US" sz="2400" dirty="0" smtClean="0">
              <a:latin typeface="Arial" panose="020B0604020202020204" pitchFamily="34" charset="0"/>
              <a:cs typeface="Arial" panose="020B0604020202020204" pitchFamily="34" charset="0"/>
            </a:endParaRPr>
          </a:p>
          <a:p>
            <a:pPr fontAlgn="base"/>
            <a:r>
              <a:rPr lang="en-US" sz="2400" dirty="0" smtClean="0">
                <a:latin typeface="Arial" panose="020B0604020202020204" pitchFamily="34" charset="0"/>
                <a:cs typeface="Arial" panose="020B0604020202020204" pitchFamily="34" charset="0"/>
              </a:rPr>
              <a:t>This </a:t>
            </a:r>
            <a:r>
              <a:rPr lang="en-US" sz="2400" dirty="0">
                <a:latin typeface="Arial" panose="020B0604020202020204" pitchFamily="34" charset="0"/>
                <a:cs typeface="Arial" panose="020B0604020202020204" pitchFamily="34" charset="0"/>
              </a:rPr>
              <a:t>organ is regarded as chemoreceptor and can be pro­truded into the mouth to test the substratum for food</a:t>
            </a:r>
            <a:r>
              <a:rPr lang="en-US" sz="2400" dirty="0" smtClean="0">
                <a:latin typeface="Arial" panose="020B0604020202020204" pitchFamily="34" charset="0"/>
                <a:cs typeface="Arial" panose="020B0604020202020204" pitchFamily="34" charset="0"/>
              </a:rPr>
              <a:t>.</a:t>
            </a:r>
          </a:p>
          <a:p>
            <a:pPr marL="0" indent="0" fontAlgn="base">
              <a:buNone/>
            </a:pPr>
            <a:endParaRPr lang="en-US" dirty="0"/>
          </a:p>
        </p:txBody>
      </p:sp>
    </p:spTree>
    <p:extLst>
      <p:ext uri="{BB962C8B-B14F-4D97-AF65-F5344CB8AC3E}">
        <p14:creationId xmlns:p14="http://schemas.microsoft.com/office/powerpoint/2010/main" xmlns="" val="2617743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609600"/>
            <a:ext cx="6591985" cy="5301622"/>
          </a:xfrm>
        </p:spPr>
        <p:txBody>
          <a:bodyPr/>
          <a:lstStyle/>
          <a:p>
            <a:pPr fontAlgn="base"/>
            <a:r>
              <a:rPr lang="en-US" sz="2400" dirty="0">
                <a:latin typeface="Arial" panose="020B0604020202020204" pitchFamily="34" charset="0"/>
                <a:cs typeface="Arial" panose="020B0604020202020204" pitchFamily="34" charset="0"/>
              </a:rPr>
              <a:t>There are no jaws in Chiton. </a:t>
            </a:r>
          </a:p>
          <a:p>
            <a:pPr fontAlgn="base"/>
            <a:endParaRPr lang="en-US" sz="2400" dirty="0" smtClean="0">
              <a:latin typeface="Arial" panose="020B0604020202020204" pitchFamily="34" charset="0"/>
              <a:cs typeface="Arial" panose="020B0604020202020204" pitchFamily="34" charset="0"/>
            </a:endParaRPr>
          </a:p>
          <a:p>
            <a:pPr fontAlgn="base"/>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buccal cavity contains a long ribbon-like radula. The radula is enclosed by connective tissue sheath and contains transverse rows of teeth</a:t>
            </a:r>
            <a:r>
              <a:rPr lang="en-US" sz="2400" dirty="0" smtClean="0">
                <a:latin typeface="Arial" panose="020B0604020202020204" pitchFamily="34" charset="0"/>
                <a:cs typeface="Arial" panose="020B0604020202020204" pitchFamily="34" charset="0"/>
              </a:rPr>
              <a:t>.</a:t>
            </a:r>
          </a:p>
          <a:p>
            <a:pPr fontAlgn="base"/>
            <a:endParaRPr lang="en-US" sz="2400"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28657" y="3657600"/>
            <a:ext cx="3619500" cy="1600200"/>
          </a:xfrm>
          <a:prstGeom prst="rect">
            <a:avLst/>
          </a:prstGeom>
        </p:spPr>
      </p:pic>
    </p:spTree>
    <p:extLst>
      <p:ext uri="{BB962C8B-B14F-4D97-AF65-F5344CB8AC3E}">
        <p14:creationId xmlns:p14="http://schemas.microsoft.com/office/powerpoint/2010/main" xmlns="" val="2395070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0"/>
            <a:ext cx="6591985" cy="5225422"/>
          </a:xfrm>
        </p:spPr>
        <p:txBody>
          <a:bodyPr/>
          <a:lstStyle/>
          <a:p>
            <a:pPr marL="0" indent="0" fontAlgn="base">
              <a:buNone/>
            </a:pPr>
            <a:r>
              <a:rPr lang="en-US" sz="2400" b="1" dirty="0">
                <a:latin typeface="Arial" panose="020B0604020202020204" pitchFamily="34" charset="0"/>
                <a:cs typeface="Arial" panose="020B0604020202020204" pitchFamily="34" charset="0"/>
              </a:rPr>
              <a:t>Sense Organs of Chiton:</a:t>
            </a:r>
            <a:endParaRPr lang="en-US" sz="2400" dirty="0">
              <a:latin typeface="Arial" panose="020B0604020202020204" pitchFamily="34" charset="0"/>
              <a:cs typeface="Arial" panose="020B0604020202020204" pitchFamily="34" charset="0"/>
            </a:endParaRPr>
          </a:p>
          <a:p>
            <a:pPr fontAlgn="base"/>
            <a:r>
              <a:rPr lang="en-US" sz="2400" dirty="0" err="1">
                <a:latin typeface="Arial" panose="020B0604020202020204" pitchFamily="34" charset="0"/>
                <a:cs typeface="Arial" panose="020B0604020202020204" pitchFamily="34" charset="0"/>
              </a:rPr>
              <a:t>Specialised</a:t>
            </a:r>
            <a:r>
              <a:rPr lang="en-US" sz="2400" dirty="0">
                <a:latin typeface="Arial" panose="020B0604020202020204" pitchFamily="34" charset="0"/>
                <a:cs typeface="Arial" panose="020B0604020202020204" pitchFamily="34" charset="0"/>
              </a:rPr>
              <a:t> sense organs are lacking in Chiton</a:t>
            </a:r>
          </a:p>
          <a:p>
            <a:pPr marL="0" indent="0" fontAlgn="base">
              <a:buNone/>
            </a:pPr>
            <a:endParaRPr lang="en-US" sz="2400" b="1" dirty="0" smtClean="0">
              <a:latin typeface="Arial" panose="020B0604020202020204" pitchFamily="34" charset="0"/>
              <a:cs typeface="Arial" panose="020B0604020202020204" pitchFamily="34" charset="0"/>
            </a:endParaRPr>
          </a:p>
          <a:p>
            <a:pPr marL="0" indent="0" fontAlgn="base">
              <a:buNone/>
            </a:pPr>
            <a:r>
              <a:rPr lang="en-US" sz="2400" b="1" dirty="0" smtClean="0">
                <a:latin typeface="Arial" panose="020B0604020202020204" pitchFamily="34" charset="0"/>
                <a:cs typeface="Arial" panose="020B0604020202020204" pitchFamily="34" charset="0"/>
              </a:rPr>
              <a:t>Reproductive </a:t>
            </a:r>
            <a:r>
              <a:rPr lang="en-US" sz="2400" b="1" dirty="0">
                <a:latin typeface="Arial" panose="020B0604020202020204" pitchFamily="34" charset="0"/>
                <a:cs typeface="Arial" panose="020B0604020202020204" pitchFamily="34" charset="0"/>
              </a:rPr>
              <a:t>System of Chiton:</a:t>
            </a:r>
          </a:p>
          <a:p>
            <a:pPr fontAlgn="base"/>
            <a:r>
              <a:rPr lang="en-US" sz="2400" dirty="0">
                <a:latin typeface="Arial" panose="020B0604020202020204" pitchFamily="34" charset="0"/>
                <a:cs typeface="Arial" panose="020B0604020202020204" pitchFamily="34" charset="0"/>
              </a:rPr>
              <a:t>The sexes are separate</a:t>
            </a:r>
            <a:r>
              <a:rPr lang="en-US" sz="2400" dirty="0" smtClean="0">
                <a:latin typeface="Arial" panose="020B0604020202020204" pitchFamily="34" charset="0"/>
                <a:cs typeface="Arial" panose="020B0604020202020204" pitchFamily="34" charset="0"/>
              </a:rPr>
              <a:t>.</a:t>
            </a:r>
          </a:p>
          <a:p>
            <a:pPr fontAlgn="base"/>
            <a:endParaRPr lang="en-US" sz="2400" dirty="0" smtClean="0">
              <a:latin typeface="Arial" panose="020B0604020202020204" pitchFamily="34" charset="0"/>
              <a:cs typeface="Arial" panose="020B0604020202020204" pitchFamily="34" charset="0"/>
            </a:endParaRPr>
          </a:p>
          <a:p>
            <a:pPr fontAlgn="base"/>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testis and ovary are more or less similar in appearance. </a:t>
            </a:r>
          </a:p>
          <a:p>
            <a:endParaRPr lang="en-US" dirty="0"/>
          </a:p>
        </p:txBody>
      </p:sp>
    </p:spTree>
    <p:extLst>
      <p:ext uri="{BB962C8B-B14F-4D97-AF65-F5344CB8AC3E}">
        <p14:creationId xmlns:p14="http://schemas.microsoft.com/office/powerpoint/2010/main" xmlns="" val="1595935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sz="4000" smtClean="0"/>
              <a:t>          </a:t>
            </a:r>
            <a:r>
              <a:rPr lang="en-US" sz="4000" dirty="0" smtClean="0"/>
              <a:t>THANK YOU…….</a:t>
            </a:r>
            <a:endParaRPr lang="en-US" sz="4000" dirty="0"/>
          </a:p>
        </p:txBody>
      </p:sp>
    </p:spTree>
    <p:extLst>
      <p:ext uri="{BB962C8B-B14F-4D97-AF65-F5344CB8AC3E}">
        <p14:creationId xmlns:p14="http://schemas.microsoft.com/office/powerpoint/2010/main" xmlns="" val="2963369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OYSTER</a:t>
            </a:r>
            <a:endParaRPr lang="en-US" dirty="0"/>
          </a:p>
        </p:txBody>
      </p:sp>
      <p:pic>
        <p:nvPicPr>
          <p:cNvPr id="4" name="Content Placeholder 3" descr="oyster.jpg"/>
          <p:cNvPicPr>
            <a:picLocks noGrp="1" noChangeAspect="1"/>
          </p:cNvPicPr>
          <p:nvPr>
            <p:ph idx="1"/>
          </p:nvPr>
        </p:nvPicPr>
        <p:blipFill>
          <a:blip r:embed="rId2"/>
          <a:stretch>
            <a:fillRect/>
          </a:stretch>
        </p:blipFill>
        <p:spPr>
          <a:xfrm>
            <a:off x="2819400" y="1828800"/>
            <a:ext cx="4038600" cy="3505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COCKLES</a:t>
            </a:r>
            <a:endParaRPr lang="en-US" dirty="0"/>
          </a:p>
        </p:txBody>
      </p:sp>
      <p:pic>
        <p:nvPicPr>
          <p:cNvPr id="4" name="Content Placeholder 3" descr="cockles.jpg"/>
          <p:cNvPicPr>
            <a:picLocks noGrp="1" noChangeAspect="1"/>
          </p:cNvPicPr>
          <p:nvPr>
            <p:ph idx="1"/>
          </p:nvPr>
        </p:nvPicPr>
        <p:blipFill>
          <a:blip r:embed="rId2" cstate="print"/>
          <a:stretch>
            <a:fillRect/>
          </a:stretch>
        </p:blipFill>
        <p:spPr>
          <a:xfrm>
            <a:off x="2405062" y="2133600"/>
            <a:ext cx="5667375" cy="37782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MUSSELS</a:t>
            </a:r>
            <a:endParaRPr lang="en-US" dirty="0"/>
          </a:p>
        </p:txBody>
      </p:sp>
      <p:pic>
        <p:nvPicPr>
          <p:cNvPr id="4" name="Content Placeholder 3" descr="Mussel.jpg"/>
          <p:cNvPicPr>
            <a:picLocks noGrp="1" noChangeAspect="1"/>
          </p:cNvPicPr>
          <p:nvPr>
            <p:ph idx="1"/>
          </p:nvPr>
        </p:nvPicPr>
        <p:blipFill>
          <a:blip r:embed="rId2"/>
          <a:stretch>
            <a:fillRect/>
          </a:stretch>
        </p:blipFill>
        <p:spPr>
          <a:xfrm>
            <a:off x="2209418" y="2133600"/>
            <a:ext cx="6058664" cy="37782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SCALLOPS</a:t>
            </a:r>
            <a:endParaRPr lang="en-US" dirty="0"/>
          </a:p>
        </p:txBody>
      </p:sp>
      <p:pic>
        <p:nvPicPr>
          <p:cNvPr id="4" name="Content Placeholder 3" descr="scallops.jpg"/>
          <p:cNvPicPr>
            <a:picLocks noGrp="1" noChangeAspect="1"/>
          </p:cNvPicPr>
          <p:nvPr>
            <p:ph idx="1"/>
          </p:nvPr>
        </p:nvPicPr>
        <p:blipFill>
          <a:blip r:embed="rId2"/>
          <a:stretch>
            <a:fillRect/>
          </a:stretch>
        </p:blipFill>
        <p:spPr>
          <a:xfrm>
            <a:off x="2857500" y="2374900"/>
            <a:ext cx="4762500" cy="32956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838200"/>
            <a:ext cx="6591985" cy="5073022"/>
          </a:xfrm>
        </p:spPr>
        <p:txBody>
          <a:bodyPr>
            <a:normAutofit/>
          </a:bodyPr>
          <a:lstStyle/>
          <a:p>
            <a:r>
              <a:rPr lang="en-US" sz="2400" dirty="0" smtClean="0">
                <a:latin typeface="Arial" panose="020B0604020202020204" pitchFamily="34" charset="0"/>
                <a:cs typeface="Arial" panose="020B0604020202020204" pitchFamily="34" charset="0"/>
              </a:rPr>
              <a:t>ADAPTATION:</a:t>
            </a:r>
          </a:p>
          <a:p>
            <a:pPr>
              <a:buNone/>
            </a:pPr>
            <a:r>
              <a:rPr lang="en-US" sz="2400" dirty="0" smtClean="0">
                <a:latin typeface="Arial" panose="020B0604020202020204" pitchFamily="34" charset="0"/>
                <a:cs typeface="Arial" panose="020B0604020202020204" pitchFamily="34" charset="0"/>
              </a:rPr>
              <a:t>    - All bivalves are aquatic. </a:t>
            </a:r>
          </a:p>
          <a:p>
            <a:pPr>
              <a:buNone/>
            </a:pPr>
            <a:r>
              <a:rPr lang="en-US" sz="2400" dirty="0" smtClean="0">
                <a:latin typeface="Arial" panose="020B0604020202020204" pitchFamily="34" charset="0"/>
                <a:cs typeface="Arial" panose="020B0604020202020204" pitchFamily="34" charset="0"/>
              </a:rPr>
              <a:t>    </a:t>
            </a:r>
          </a:p>
          <a:p>
            <a:pPr>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Most are particularly adapted for living in mud and sand bottoms. </a:t>
            </a:r>
          </a:p>
          <a:p>
            <a:pPr>
              <a:buNone/>
            </a:pP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a:buNone/>
            </a:pPr>
            <a:r>
              <a:rPr lang="en-US" sz="2400" dirty="0" smtClean="0">
                <a:latin typeface="Arial" panose="020B0604020202020204" pitchFamily="34" charset="0"/>
                <a:cs typeface="Arial" panose="020B0604020202020204" pitchFamily="34" charset="0"/>
              </a:rPr>
              <a:t>   - Some are modified for boring into rocks and wood, other are firmly attached to fixed substrata.</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57200"/>
            <a:ext cx="7315200" cy="6172200"/>
          </a:xfrm>
        </p:spPr>
        <p:txBody>
          <a:bodyPr>
            <a:noAutofit/>
          </a:bodyPr>
          <a:lstStyle/>
          <a:p>
            <a:r>
              <a:rPr lang="en-US" dirty="0" smtClean="0">
                <a:latin typeface="Arial" panose="020B0604020202020204" pitchFamily="34" charset="0"/>
                <a:cs typeface="Arial" panose="020B0604020202020204" pitchFamily="34" charset="0"/>
              </a:rPr>
              <a:t>DESCRIPTION:</a:t>
            </a:r>
          </a:p>
          <a:p>
            <a:pPr>
              <a:buNone/>
            </a:pPr>
            <a:r>
              <a:rPr lang="en-US" dirty="0" smtClean="0">
                <a:latin typeface="Arial" panose="020B0604020202020204" pitchFamily="34" charset="0"/>
                <a:cs typeface="Arial" panose="020B0604020202020204" pitchFamily="34" charset="0"/>
              </a:rPr>
              <a:t>   -   Shell </a:t>
            </a:r>
            <a:r>
              <a:rPr lang="en-US" dirty="0" smtClean="0">
                <a:latin typeface="Arial" panose="020B0604020202020204" pitchFamily="34" charset="0"/>
                <a:cs typeface="Arial" panose="020B0604020202020204" pitchFamily="34" charset="0"/>
                <a:sym typeface="Wingdings" pitchFamily="2" charset="2"/>
              </a:rPr>
              <a:t> CaCO3, consist of 2 parts called valves(bivalve)</a:t>
            </a:r>
          </a:p>
          <a:p>
            <a:pPr>
              <a:buNone/>
            </a:pPr>
            <a:endParaRPr lang="en-US" dirty="0" smtClean="0">
              <a:latin typeface="Arial" panose="020B0604020202020204" pitchFamily="34" charset="0"/>
              <a:cs typeface="Arial" panose="020B0604020202020204" pitchFamily="34" charset="0"/>
              <a:sym typeface="Wingdings" pitchFamily="2" charset="2"/>
            </a:endParaRPr>
          </a:p>
          <a:p>
            <a:pPr>
              <a:buNone/>
            </a:pPr>
            <a:endParaRPr lang="en-US" dirty="0" smtClean="0">
              <a:latin typeface="Arial" panose="020B0604020202020204" pitchFamily="34" charset="0"/>
              <a:cs typeface="Arial" panose="020B0604020202020204" pitchFamily="34" charset="0"/>
            </a:endParaRPr>
          </a:p>
          <a:p>
            <a:pPr>
              <a:buNone/>
            </a:pPr>
            <a:r>
              <a:rPr lang="en-US" dirty="0" smtClean="0">
                <a:latin typeface="Arial" panose="020B0604020202020204" pitchFamily="34" charset="0"/>
                <a:cs typeface="Arial" panose="020B0604020202020204" pitchFamily="34" charset="0"/>
              </a:rPr>
              <a:t>   </a:t>
            </a:r>
          </a:p>
          <a:p>
            <a:pPr>
              <a:buNone/>
            </a:pPr>
            <a:endParaRPr lang="en-US" dirty="0" smtClean="0">
              <a:latin typeface="Arial" panose="020B0604020202020204" pitchFamily="34" charset="0"/>
              <a:cs typeface="Arial" panose="020B0604020202020204" pitchFamily="34" charset="0"/>
            </a:endParaRPr>
          </a:p>
          <a:p>
            <a:pPr>
              <a:buNone/>
            </a:pPr>
            <a:endParaRPr lang="en-US" dirty="0" smtClean="0">
              <a:latin typeface="Arial" panose="020B0604020202020204" pitchFamily="34" charset="0"/>
              <a:cs typeface="Arial" panose="020B0604020202020204" pitchFamily="34" charset="0"/>
            </a:endParaRPr>
          </a:p>
          <a:p>
            <a:pPr>
              <a:buNone/>
            </a:pPr>
            <a:endParaRPr lang="en-US" dirty="0" smtClean="0">
              <a:latin typeface="Arial" panose="020B0604020202020204" pitchFamily="34" charset="0"/>
              <a:cs typeface="Arial" panose="020B0604020202020204" pitchFamily="34" charset="0"/>
            </a:endParaRPr>
          </a:p>
          <a:p>
            <a:pPr>
              <a:buNone/>
            </a:pPr>
            <a:endParaRPr lang="en-US" dirty="0" smtClean="0">
              <a:latin typeface="Arial" panose="020B0604020202020204" pitchFamily="34" charset="0"/>
              <a:cs typeface="Arial" panose="020B0604020202020204" pitchFamily="34" charset="0"/>
            </a:endParaRPr>
          </a:p>
          <a:p>
            <a:pPr>
              <a:buNone/>
            </a:pPr>
            <a:endParaRPr lang="en-US" dirty="0" smtClean="0">
              <a:latin typeface="Arial" panose="020B0604020202020204" pitchFamily="34" charset="0"/>
              <a:cs typeface="Arial" panose="020B0604020202020204" pitchFamily="34" charset="0"/>
            </a:endParaRPr>
          </a:p>
          <a:p>
            <a:pPr>
              <a:buNone/>
            </a:pPr>
            <a:r>
              <a:rPr lang="en-US" dirty="0" smtClean="0">
                <a:latin typeface="Arial" panose="020B0604020202020204" pitchFamily="34" charset="0"/>
                <a:cs typeface="Arial" panose="020B0604020202020204" pitchFamily="34" charset="0"/>
              </a:rPr>
              <a:t>  </a:t>
            </a:r>
          </a:p>
          <a:p>
            <a:pPr>
              <a:buNone/>
            </a:pPr>
            <a:endParaRPr lang="en-US" dirty="0" smtClean="0">
              <a:latin typeface="Arial" panose="020B0604020202020204" pitchFamily="34" charset="0"/>
              <a:cs typeface="Arial" panose="020B0604020202020204" pitchFamily="34" charset="0"/>
            </a:endParaRPr>
          </a:p>
          <a:p>
            <a:pPr>
              <a:buNone/>
            </a:pPr>
            <a:endParaRPr lang="en-US" dirty="0" smtClean="0">
              <a:latin typeface="Arial" panose="020B0604020202020204" pitchFamily="34" charset="0"/>
              <a:cs typeface="Arial" panose="020B0604020202020204" pitchFamily="34" charset="0"/>
            </a:endParaRPr>
          </a:p>
          <a:p>
            <a:pPr>
              <a:buNone/>
            </a:pPr>
            <a:r>
              <a:rPr lang="en-US" dirty="0" smtClean="0">
                <a:latin typeface="Arial" panose="020B0604020202020204" pitchFamily="34" charset="0"/>
                <a:cs typeface="Arial" panose="020B0604020202020204" pitchFamily="34" charset="0"/>
              </a:rPr>
              <a:t>   -  Shell </a:t>
            </a:r>
            <a:r>
              <a:rPr lang="en-US" dirty="0" smtClean="0">
                <a:latin typeface="Arial" panose="020B0604020202020204" pitchFamily="34" charset="0"/>
                <a:cs typeface="Arial" panose="020B0604020202020204" pitchFamily="34" charset="0"/>
                <a:sym typeface="Wingdings" pitchFamily="2" charset="2"/>
              </a:rPr>
              <a:t> </a:t>
            </a:r>
            <a:r>
              <a:rPr lang="en-US" dirty="0" smtClean="0">
                <a:latin typeface="Arial" panose="020B0604020202020204" pitchFamily="34" charset="0"/>
                <a:cs typeface="Arial" panose="020B0604020202020204" pitchFamily="34" charset="0"/>
              </a:rPr>
              <a:t>strong, solid or brittle, or weak and fragile</a:t>
            </a:r>
          </a:p>
          <a:p>
            <a:pPr>
              <a:buNone/>
            </a:pPr>
            <a:r>
              <a:rPr lang="en-US" dirty="0" smtClean="0">
                <a:latin typeface="Arial" panose="020B0604020202020204" pitchFamily="34" charset="0"/>
                <a:cs typeface="Arial" panose="020B0604020202020204" pitchFamily="34" charset="0"/>
              </a:rPr>
              <a:t>   - </a:t>
            </a:r>
            <a:r>
              <a:rPr lang="en-US" dirty="0" smtClean="0">
                <a:latin typeface="Arial" panose="020B0604020202020204" pitchFamily="34" charset="0"/>
                <a:cs typeface="Arial" panose="020B0604020202020204" pitchFamily="34" charset="0"/>
                <a:sym typeface="Wingdings" pitchFamily="2" charset="2"/>
              </a:rPr>
              <a:t> Shell  anterior part  foot; posterior part siphons</a:t>
            </a:r>
            <a:endParaRPr lang="en-US" dirty="0" smtClean="0">
              <a:latin typeface="Arial" panose="020B0604020202020204" pitchFamily="34" charset="0"/>
              <a:cs typeface="Arial" panose="020B0604020202020204" pitchFamily="34" charset="0"/>
            </a:endParaRPr>
          </a:p>
          <a:p>
            <a:pPr>
              <a:buNone/>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4" name="Picture 2" descr="C:\Users\mathew\Documents\BIVALVE 2.jpg"/>
          <p:cNvPicPr>
            <a:picLocks noChangeAspect="1" noChangeArrowheads="1"/>
          </p:cNvPicPr>
          <p:nvPr/>
        </p:nvPicPr>
        <p:blipFill>
          <a:blip r:embed="rId2" cstate="print"/>
          <a:srcRect/>
          <a:stretch>
            <a:fillRect/>
          </a:stretch>
        </p:blipFill>
        <p:spPr bwMode="auto">
          <a:xfrm>
            <a:off x="1447800" y="1676400"/>
            <a:ext cx="6096000" cy="2362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445</TotalTime>
  <Words>895</Words>
  <Application>Microsoft Office PowerPoint</Application>
  <PresentationFormat>On-screen Show (4:3)</PresentationFormat>
  <Paragraphs>164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Wisp</vt:lpstr>
      <vt:lpstr>INTRODUCTION TO CLASS BIVALVIA</vt:lpstr>
      <vt:lpstr>Slide 2</vt:lpstr>
      <vt:lpstr>CLAMS</vt:lpstr>
      <vt:lpstr>OYSTER</vt:lpstr>
      <vt:lpstr>COCKLES</vt:lpstr>
      <vt:lpstr>MUSSELS</vt:lpstr>
      <vt:lpstr>SCALLOPS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REMEDIES INCLUDES</vt:lpstr>
      <vt:lpstr>DIGESTIVE SYSTEM</vt:lpstr>
      <vt:lpstr>EXCRETORY SYSTEM</vt:lpstr>
      <vt:lpstr>NEPHRIDIA</vt:lpstr>
      <vt:lpstr>REPRODUCTIVE SYSTEM</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alphy</dc:creator>
  <cp:lastModifiedBy>Admin</cp:lastModifiedBy>
  <cp:revision>100</cp:revision>
  <dcterms:created xsi:type="dcterms:W3CDTF">2006-08-16T00:00:00Z</dcterms:created>
  <dcterms:modified xsi:type="dcterms:W3CDTF">2018-01-18T03:20:15Z</dcterms:modified>
</cp:coreProperties>
</file>